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bookmarkIdSeed="2">
  <p:sldMasterIdLst>
    <p:sldMasterId id="2147483685" r:id="rId4"/>
  </p:sldMasterIdLst>
  <p:notesMasterIdLst>
    <p:notesMasterId r:id="rId16"/>
  </p:notesMasterIdLst>
  <p:sldIdLst>
    <p:sldId id="343" r:id="rId5"/>
    <p:sldId id="257" r:id="rId6"/>
    <p:sldId id="284" r:id="rId7"/>
    <p:sldId id="268" r:id="rId8"/>
    <p:sldId id="386" r:id="rId9"/>
    <p:sldId id="379" r:id="rId10"/>
    <p:sldId id="380" r:id="rId11"/>
    <p:sldId id="382" r:id="rId12"/>
    <p:sldId id="383" r:id="rId13"/>
    <p:sldId id="384" r:id="rId14"/>
    <p:sldId id="34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919"/>
    <a:srgbClr val="F6F9FF"/>
    <a:srgbClr val="F9C224"/>
    <a:srgbClr val="EDEFF7"/>
    <a:srgbClr val="D0D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909DD8-0453-22A8-1581-2DBE00A5DFA7}" v="3" dt="2023-08-02T02:27:17.091"/>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883" autoAdjust="0"/>
  </p:normalViewPr>
  <p:slideViewPr>
    <p:cSldViewPr snapToGrid="0">
      <p:cViewPr varScale="1">
        <p:scale>
          <a:sx n="68" d="100"/>
          <a:sy n="68" d="100"/>
        </p:scale>
        <p:origin x="738"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lt1"/>
                </a:solidFill>
                <a:latin typeface="+mn-lt"/>
                <a:ea typeface="+mn-ea"/>
                <a:cs typeface="+mn-cs"/>
              </a:defRPr>
            </a:pPr>
            <a:r>
              <a:rPr lang="en-US" dirty="0">
                <a:solidFill>
                  <a:schemeClr val="lt1"/>
                </a:solidFill>
                <a:latin typeface="+mn-lt"/>
                <a:ea typeface="+mn-ea"/>
                <a:cs typeface="+mn-cs"/>
              </a:rPr>
              <a:t>IMPLEMENTATION summary</a:t>
            </a:r>
            <a:endParaRPr lang="en-US" dirty="0"/>
          </a:p>
        </c:rich>
      </c:tx>
      <c:layout>
        <c:manualLayout>
          <c:xMode val="edge"/>
          <c:yMode val="edge"/>
          <c:x val="0.27060012045822607"/>
          <c:y val="0.78311526375547946"/>
        </c:manualLayout>
      </c:layout>
      <c:overlay val="0"/>
      <c:spPr>
        <a:solidFill>
          <a:schemeClr val="dk1"/>
        </a:solidFill>
        <a:ln w="25400" cap="flat" cmpd="sng" algn="ctr">
          <a:solidFill>
            <a:schemeClr val="lt1"/>
          </a:solidFill>
          <a:prstDash val="solid"/>
        </a:ln>
        <a:effectLst/>
      </c:spPr>
      <c:txPr>
        <a:bodyPr rot="0" spcFirstLastPara="1" vertOverflow="ellipsis" vert="horz" wrap="square" anchor="ctr" anchorCtr="1"/>
        <a:lstStyle/>
        <a:p>
          <a:pPr>
            <a:defRPr sz="2128" b="1" i="0" u="none" strike="noStrike" kern="1200" cap="all" baseline="0">
              <a:solidFill>
                <a:schemeClr val="lt1"/>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3.7026338046624654E-3"/>
          <c:w val="1"/>
          <c:h val="0.99629735983256662"/>
        </c:manualLayout>
      </c:layout>
      <c:pie3DChart>
        <c:varyColors val="1"/>
        <c:ser>
          <c:idx val="0"/>
          <c:order val="0"/>
          <c:tx>
            <c:strRef>
              <c:f>Sheet1!$B$1</c:f>
              <c:strCache>
                <c:ptCount val="1"/>
                <c:pt idx="0">
                  <c:v>Recommendations</c:v>
                </c:pt>
              </c:strCache>
            </c:strRef>
          </c:tx>
          <c:explosion val="6"/>
          <c:dPt>
            <c:idx val="0"/>
            <c:bubble3D val="0"/>
            <c:explosion val="0"/>
            <c:spPr>
              <a:solidFill>
                <a:srgbClr val="FFFF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4-9173-4672-93AE-A7C19488ACD1}"/>
              </c:ext>
            </c:extLst>
          </c:dPt>
          <c:dPt>
            <c:idx val="1"/>
            <c:bubble3D val="0"/>
            <c:explosion val="14"/>
            <c:spPr>
              <a:solidFill>
                <a:srgbClr val="FF00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9173-4672-93AE-A7C19488ACD1}"/>
              </c:ext>
            </c:extLst>
          </c:dPt>
          <c:dLbls>
            <c:dLbl>
              <c:idx val="0"/>
              <c:layout>
                <c:manualLayout>
                  <c:x val="-5.4333873564079344E-2"/>
                  <c:y val="7.4451737405744104E-8"/>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2"/>
                        </a:solidFill>
                        <a:latin typeface="+mn-lt"/>
                        <a:ea typeface="+mn-ea"/>
                        <a:cs typeface="+mn-cs"/>
                      </a:defRPr>
                    </a:pPr>
                    <a:r>
                      <a:rPr lang="en-US" dirty="0"/>
                      <a:t>Partially Implemented</a:t>
                    </a:r>
                    <a:r>
                      <a:rPr lang="en-US" baseline="0" dirty="0"/>
                      <a:t>
</a:t>
                    </a:r>
                    <a:fld id="{A0ADCECA-1038-4F5B-8A04-ECB224DE6B92}" type="PERCENTAGE">
                      <a:rPr lang="en-US" baseline="0"/>
                      <a:pPr>
                        <a:defRPr/>
                      </a:pPr>
                      <a:t>[PERCENTAGE]</a:t>
                    </a:fld>
                    <a:endParaRPr lang="en-US" baseline="0" dirty="0"/>
                  </a:p>
                </c:rich>
              </c:tx>
              <c:spPr>
                <a:solidFill>
                  <a:srgbClr val="191919"/>
                </a:solid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6905184746643596"/>
                      <c:h val="0.16753025718608167"/>
                    </c:manualLayout>
                  </c15:layout>
                  <c15:dlblFieldTable/>
                  <c15:showDataLabelsRange val="0"/>
                </c:ext>
                <c:ext xmlns:c16="http://schemas.microsoft.com/office/drawing/2014/chart" uri="{C3380CC4-5D6E-409C-BE32-E72D297353CC}">
                  <c16:uniqueId val="{00000004-9173-4672-93AE-A7C19488ACD1}"/>
                </c:ext>
              </c:extLst>
            </c:dLbl>
            <c:dLbl>
              <c:idx val="1"/>
              <c:layout>
                <c:manualLayout>
                  <c:x val="0.1862008850849898"/>
                  <c:y val="3.8767019667170985E-2"/>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2"/>
                        </a:solidFill>
                        <a:latin typeface="+mn-lt"/>
                        <a:ea typeface="+mn-ea"/>
                        <a:cs typeface="+mn-cs"/>
                      </a:defRPr>
                    </a:pPr>
                    <a:r>
                      <a:rPr lang="en-US" dirty="0">
                        <a:highlight>
                          <a:srgbClr val="191919"/>
                        </a:highlight>
                      </a:rPr>
                      <a:t>Not Implemented</a:t>
                    </a:r>
                    <a:r>
                      <a:rPr lang="en-US" baseline="0" dirty="0">
                        <a:highlight>
                          <a:srgbClr val="191919"/>
                        </a:highlight>
                      </a:rPr>
                      <a:t>
</a:t>
                    </a:r>
                    <a:fld id="{67D9AC26-A93F-4365-A383-9F534C8469B8}" type="PERCENTAGE">
                      <a:rPr lang="en-US" baseline="0">
                        <a:highlight>
                          <a:srgbClr val="191919"/>
                        </a:highlight>
                      </a:rPr>
                      <a:pPr>
                        <a:defRPr>
                          <a:solidFill>
                            <a:schemeClr val="accent2"/>
                          </a:solidFill>
                        </a:defRPr>
                      </a:pPr>
                      <a:t>[PERCENTAGE]</a:t>
                    </a:fld>
                    <a:endParaRPr lang="en-US" baseline="0" dirty="0">
                      <a:highlight>
                        <a:srgbClr val="191919"/>
                      </a:highlight>
                    </a:endParaRPr>
                  </a:p>
                </c:rich>
              </c:tx>
              <c:spPr>
                <a:solidFill>
                  <a:schemeClr val="tx1"/>
                </a:solid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6070622478688532"/>
                      <c:h val="0.14483736762481089"/>
                    </c:manualLayout>
                  </c15:layout>
                  <c15:dlblFieldTable/>
                  <c15:showDataLabelsRange val="0"/>
                </c:ext>
                <c:ext xmlns:c16="http://schemas.microsoft.com/office/drawing/2014/chart" uri="{C3380CC4-5D6E-409C-BE32-E72D297353CC}">
                  <c16:uniqueId val="{00000005-9173-4672-93AE-A7C19488ACD1}"/>
                </c:ext>
              </c:extLst>
            </c:dLbl>
            <c:spPr>
              <a:solidFill>
                <a:srgbClr val="191919"/>
              </a:solidFill>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1, 2 and 3</c:v>
                </c:pt>
                <c:pt idx="1">
                  <c:v>4 and 5</c:v>
                </c:pt>
              </c:strCache>
            </c:strRef>
          </c:cat>
          <c:val>
            <c:numRef>
              <c:f>Sheet1!$B$2:$B$3</c:f>
              <c:numCache>
                <c:formatCode>General</c:formatCode>
                <c:ptCount val="2"/>
                <c:pt idx="0">
                  <c:v>0.6</c:v>
                </c:pt>
                <c:pt idx="1">
                  <c:v>0.4</c:v>
                </c:pt>
              </c:numCache>
            </c:numRef>
          </c:val>
          <c:extLst>
            <c:ext xmlns:c16="http://schemas.microsoft.com/office/drawing/2014/chart" uri="{C3380CC4-5D6E-409C-BE32-E72D297353CC}">
              <c16:uniqueId val="{00000002-9173-4672-93AE-A7C19488ACD1}"/>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7ACEB2-92F8-4B8A-8979-24FFCC0A320B}" type="datetimeFigureOut">
              <a:rPr lang="en-US" smtClean="0"/>
              <a:t>8/1/2023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A256B1-20CA-45D9-A6FE-51AB7EC2B908}" type="slidenum">
              <a:rPr lang="en-US" smtClean="0"/>
              <a:t>‹#›</a:t>
            </a:fld>
            <a:endParaRPr lang="en-US"/>
          </a:p>
        </p:txBody>
      </p:sp>
    </p:spTree>
    <p:extLst>
      <p:ext uri="{BB962C8B-B14F-4D97-AF65-F5344CB8AC3E}">
        <p14:creationId xmlns:p14="http://schemas.microsoft.com/office/powerpoint/2010/main" val="3960039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A256B1-20CA-45D9-A6FE-51AB7EC2B908}" type="slidenum">
              <a:rPr lang="en-US" smtClean="0"/>
              <a:t>4</a:t>
            </a:fld>
            <a:endParaRPr lang="en-US"/>
          </a:p>
        </p:txBody>
      </p:sp>
    </p:spTree>
    <p:extLst>
      <p:ext uri="{BB962C8B-B14F-4D97-AF65-F5344CB8AC3E}">
        <p14:creationId xmlns:p14="http://schemas.microsoft.com/office/powerpoint/2010/main" val="30386876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1" y="4450188"/>
            <a:ext cx="12192000" cy="2407811"/>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hasCustomPrompt="1"/>
          </p:nvPr>
        </p:nvSpPr>
        <p:spPr>
          <a:xfrm>
            <a:off x="1097280" y="758952"/>
            <a:ext cx="10058400" cy="3566160"/>
          </a:xfrm>
          <a:prstGeom prst="rect">
            <a:avLst/>
          </a:prstGeom>
        </p:spPr>
        <p:txBody>
          <a:bodyPr anchor="b">
            <a:normAutofit/>
          </a:bodyPr>
          <a:lstStyle>
            <a:lvl1pPr algn="l">
              <a:lnSpc>
                <a:spcPct val="90000"/>
              </a:lnSpc>
              <a:defRPr sz="8000" cap="all" spc="-50" baseline="0">
                <a:solidFill>
                  <a:schemeClr val="tx1">
                    <a:lumMod val="85000"/>
                    <a:lumOff val="15000"/>
                  </a:schemeClr>
                </a:solidFill>
              </a:defRPr>
            </a:lvl1pPr>
          </a:lstStyle>
          <a:p>
            <a:r>
              <a:rPr lang="en-US" noProof="0" dirty="0"/>
              <a:t>title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2BEA9CE5-CB33-46CF-ABFD-9AFE7D104D4E}" type="datetime1">
              <a:rPr lang="en-US" noProof="0" smtClean="0"/>
              <a:t>8/1/2023</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pic>
        <p:nvPicPr>
          <p:cNvPr id="8" name="Picture 7">
            <a:extLst>
              <a:ext uri="{FF2B5EF4-FFF2-40B4-BE49-F238E27FC236}">
                <a16:creationId xmlns:a16="http://schemas.microsoft.com/office/drawing/2014/main" id="{9A557B9C-AA64-474A-AA29-0616AD69A92C}"/>
              </a:ext>
            </a:extLst>
          </p:cNvPr>
          <p:cNvPicPr>
            <a:picLocks noChangeAspect="1"/>
          </p:cNvPicPr>
          <p:nvPr userDrawn="1"/>
        </p:nvPicPr>
        <p:blipFill>
          <a:blip r:embed="rId2"/>
          <a:stretch>
            <a:fillRect/>
          </a:stretch>
        </p:blipFill>
        <p:spPr>
          <a:xfrm>
            <a:off x="10251440" y="633875"/>
            <a:ext cx="1305560" cy="1623444"/>
          </a:xfrm>
          <a:prstGeom prst="rect">
            <a:avLst/>
          </a:prstGeom>
        </p:spPr>
      </p:pic>
    </p:spTree>
    <p:extLst>
      <p:ext uri="{BB962C8B-B14F-4D97-AF65-F5344CB8AC3E}">
        <p14:creationId xmlns:p14="http://schemas.microsoft.com/office/powerpoint/2010/main" val="1723584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02AC3DF8-3A0A-441B-9431-AA4A49F258EC}" type="datetime1">
              <a:rPr lang="en-US" noProof="0" smtClean="0"/>
              <a:t>8/1/2023</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AA314B25-B4AF-394E-BBDA-7E6BAD315F39}"/>
              </a:ext>
            </a:extLst>
          </p:cNvPr>
          <p:cNvSpPr/>
          <p:nvPr userDrawn="1"/>
        </p:nvSpPr>
        <p:spPr>
          <a:xfrm>
            <a:off x="3351057" y="0"/>
            <a:ext cx="8840943"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37575EF-0D14-6140-A91B-260C9C9DFE4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635000" y="3135207"/>
            <a:ext cx="4886854" cy="587584"/>
          </a:xfrm>
          <a:prstGeom prst="rect">
            <a:avLst/>
          </a:prstGeom>
        </p:spPr>
        <p:txBody>
          <a:bodyPr vert="horz" lIns="91440" tIns="45720" rIns="91440" bIns="45720" rtlCol="0" anchor="ctr">
            <a:normAutofit/>
          </a:bodyPr>
          <a:lstStyle>
            <a:lvl1pPr algn="ct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5575829" y="633875"/>
            <a:ext cx="5981171" cy="5590250"/>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solidFill>
                  <a:schemeClr val="tx1"/>
                </a:solidFill>
              </a:defRPr>
            </a:lvl2pPr>
            <a:lvl3pPr marL="612648" indent="-228600">
              <a:buClr>
                <a:schemeClr val="tx1"/>
              </a:buClr>
              <a:buFont typeface="+mj-lt"/>
              <a:buAutoNum type="arabicPeriod"/>
              <a:defRPr sz="1100">
                <a:solidFill>
                  <a:schemeClr val="tx1"/>
                </a:solidFill>
              </a:defRPr>
            </a:lvl3pPr>
            <a:lvl4pPr marL="795528" indent="-228600">
              <a:buClr>
                <a:schemeClr val="tx1"/>
              </a:buClr>
              <a:buFont typeface="+mj-lt"/>
              <a:buAutoNum type="arabicPeriod"/>
              <a:defRPr sz="1100">
                <a:solidFill>
                  <a:schemeClr val="tx1"/>
                </a:solidFill>
              </a:defRPr>
            </a:lvl4pPr>
            <a:lvl5pPr marL="978408" indent="-228600">
              <a:buClr>
                <a:schemeClr val="tx1"/>
              </a:buClr>
              <a:buFont typeface="+mj-lt"/>
              <a:buAutoNum type="arabicPeriod"/>
              <a:defRPr sz="11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079185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02B534A1-8FC3-4A95-9AEF-5831D7F185A6}" type="datetime1">
              <a:rPr lang="en-US" noProof="0" smtClean="0"/>
              <a:t>8/1/2023</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2E148DD3-DD87-154B-80B4-2421965D3C83}"/>
              </a:ext>
            </a:extLst>
          </p:cNvPr>
          <p:cNvSpPr/>
          <p:nvPr userDrawn="1"/>
        </p:nvSpPr>
        <p:spPr>
          <a:xfrm>
            <a:off x="1" y="17145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42E4732-0E8F-7B46-BD08-0F2EE0DA8786}"/>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5443870" y="942871"/>
            <a:ext cx="5711810" cy="587584"/>
          </a:xfrm>
          <a:prstGeom prst="rect">
            <a:avLst/>
          </a:prstGeom>
        </p:spPr>
        <p:txBody>
          <a:bodyPr vert="horz" lIns="91440" tIns="45720" rIns="91440" bIns="45720" rtlCol="0" anchor="ctr">
            <a:normAutofit/>
          </a:bodyPr>
          <a:lstStyle/>
          <a:p>
            <a:r>
              <a:rPr lang="en-US" noProof="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5443870" y="1973589"/>
            <a:ext cx="5711810" cy="3941540"/>
          </a:xfrm>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605170" y="621039"/>
            <a:ext cx="4589130" cy="5603086"/>
          </a:xfrm>
          <a:solidFill>
            <a:srgbClr val="F6F9FF"/>
          </a:solidFill>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626310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Lst>
          </p:cNvPr>
          <p:cNvSpPr/>
          <p:nvPr userDrawn="1"/>
        </p:nvSpPr>
        <p:spPr>
          <a:xfrm>
            <a:off x="10993582" y="0"/>
            <a:ext cx="1198418"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334D05A3-7A20-9447-8D39-F2980D85413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8" name="Rectangle 7">
            <a:extLst>
              <a:ext uri="{FF2B5EF4-FFF2-40B4-BE49-F238E27FC236}">
                <a16:creationId xmlns:a16="http://schemas.microsoft.com/office/drawing/2014/main" id="{DA134939-39C0-4522-A125-A13DFDA66490}"/>
              </a:ext>
            </a:extLst>
          </p:cNvPr>
          <p:cNvSpPr/>
          <p:nvPr/>
        </p:nvSpPr>
        <p:spPr>
          <a:xfrm>
            <a:off x="634999" y="3927894"/>
            <a:ext cx="10922000" cy="2326856"/>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35001" y="603250"/>
            <a:ext cx="10921998" cy="3294019"/>
          </a:xfrm>
          <a:solidFill>
            <a:schemeClr val="bg1"/>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p:cNvSpPr>
            <a:spLocks noGrp="1"/>
          </p:cNvSpPr>
          <p:nvPr>
            <p:ph type="title"/>
          </p:nvPr>
        </p:nvSpPr>
        <p:spPr>
          <a:xfrm>
            <a:off x="1097279" y="4298078"/>
            <a:ext cx="10113645" cy="743682"/>
          </a:xfrm>
          <a:prstGeom prst="rect">
            <a:avLst/>
          </a:prstGeom>
        </p:spPr>
        <p:txBody>
          <a:bodyPr tIns="0" bIns="0" anchor="b">
            <a:noAutofit/>
          </a:bodyPr>
          <a:lstStyle>
            <a:lvl1pPr>
              <a:defRPr sz="3600" b="0">
                <a:solidFill>
                  <a:schemeClr val="tx1"/>
                </a:solidFill>
              </a:defRPr>
            </a:lvl1pPr>
          </a:lstStyle>
          <a:p>
            <a:r>
              <a:rPr lang="en-US" noProof="0"/>
              <a:t>Click to edit Master title style</a:t>
            </a:r>
          </a:p>
        </p:txBody>
      </p:sp>
      <p:sp>
        <p:nvSpPr>
          <p:cNvPr id="4" name="Text Placeholder 3"/>
          <p:cNvSpPr>
            <a:spLocks noGrp="1"/>
          </p:cNvSpPr>
          <p:nvPr>
            <p:ph type="body" sz="half" idx="2"/>
          </p:nvPr>
        </p:nvSpPr>
        <p:spPr>
          <a:xfrm>
            <a:off x="1097279" y="5213716"/>
            <a:ext cx="10113264" cy="609600"/>
          </a:xfrm>
        </p:spPr>
        <p:txBody>
          <a:bodyPr lIns="91440" tIns="0" rIns="91440" bIns="0">
            <a:normAutofit/>
          </a:bodyPr>
          <a:lstStyle>
            <a:lvl1pPr marL="0" indent="0">
              <a:spcBef>
                <a:spcPts val="0"/>
              </a:spcBef>
              <a:spcAft>
                <a:spcPts val="600"/>
              </a:spcAft>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5" name="Date Placeholder 4"/>
          <p:cNvSpPr>
            <a:spLocks noGrp="1"/>
          </p:cNvSpPr>
          <p:nvPr>
            <p:ph type="dt" sz="half" idx="10"/>
          </p:nvPr>
        </p:nvSpPr>
        <p:spPr/>
        <p:txBody>
          <a:bodyPr/>
          <a:lstStyle>
            <a:lvl1pPr>
              <a:defRPr/>
            </a:lvl1pPr>
          </a:lstStyle>
          <a:p>
            <a:fld id="{CA28B908-B55C-4255-84BC-33B131547290}" type="datetime1">
              <a:rPr lang="en-US" noProof="0" smtClean="0"/>
              <a:t>8/1/2023</a:t>
            </a:fld>
            <a:endParaRPr lang="en-US" noProof="0"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noProof="0" dirty="0"/>
          </a:p>
        </p:txBody>
      </p:sp>
      <p:sp>
        <p:nvSpPr>
          <p:cNvPr id="7" name="Slide Number Placeholder 6"/>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4046387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4217870" y="0"/>
            <a:ext cx="3599236" cy="6857999"/>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chemeClr val="tx1">
                    <a:lumMod val="85000"/>
                    <a:lumOff val="15000"/>
                  </a:schemeClr>
                </a:solidFill>
              </a:defRPr>
            </a:lvl1pPr>
          </a:lstStyle>
          <a:p>
            <a:r>
              <a:rPr lang="en-US" noProof="0"/>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42E6AB15-DC29-43AB-B9D9-286B93ECE326}" type="datetime1">
              <a:rPr lang="en-US" noProof="0" smtClean="0"/>
              <a:t>8/1/2023</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39707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3" name="Rectangle">
            <a:extLst>
              <a:ext uri="{FF2B5EF4-FFF2-40B4-BE49-F238E27FC236}">
                <a16:creationId xmlns:a16="http://schemas.microsoft.com/office/drawing/2014/main" id="{2773E1D8-C87F-EE46-8284-575DCA498E8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CBA5E82D-543B-4284-BEEB-3265CB0D1112}" type="datetime1">
              <a:rPr lang="en-US" noProof="0" smtClean="0"/>
              <a:t>8/1/2023</a:t>
            </a:fld>
            <a:endParaRPr lang="en-US" noProof="0"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noProof="0"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3432407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64248D99-2B30-464D-B9B7-4E5C3A1F3FB2}"/>
              </a:ext>
            </a:extLst>
          </p:cNvPr>
          <p:cNvSpPr/>
          <p:nvPr userDrawn="1"/>
        </p:nvSpPr>
        <p:spPr>
          <a:xfrm flipH="1">
            <a:off x="0" y="0"/>
            <a:ext cx="6096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6" name="Rectangle">
            <a:extLst>
              <a:ext uri="{FF2B5EF4-FFF2-40B4-BE49-F238E27FC236}">
                <a16:creationId xmlns:a16="http://schemas.microsoft.com/office/drawing/2014/main" id="{3FAFF55B-FDE6-394B-A39B-22627D8FB6E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p:cNvSpPr>
            <a:spLocks noGrp="1"/>
          </p:cNvSpPr>
          <p:nvPr>
            <p:ph sz="half" idx="2"/>
          </p:nvPr>
        </p:nvSpPr>
        <p:spPr>
          <a:xfrm>
            <a:off x="1097280" y="2958274"/>
            <a:ext cx="4639736" cy="2910821"/>
          </a:xfrm>
        </p:spPr>
        <p:txBody>
          <a:bodyPr>
            <a:normAutofit/>
          </a:bodyPr>
          <a:lstStyle>
            <a:lvl1pPr>
              <a:defRPr sz="1600">
                <a:solidFill>
                  <a:schemeClr val="tx1"/>
                </a:solidFill>
              </a:defRPr>
            </a:lvl1pPr>
            <a:lvl2pPr>
              <a:defRPr sz="14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p:nvPr>
        </p:nvSpPr>
        <p:spPr>
          <a:xfrm>
            <a:off x="6515944" y="2958273"/>
            <a:ext cx="4639736" cy="2910821"/>
          </a:xfrm>
        </p:spPr>
        <p:txBody>
          <a:bodyPr>
            <a:normAutofit/>
          </a:bodyPr>
          <a:lstStyle>
            <a:lvl1pPr>
              <a:defRPr sz="1600">
                <a:solidFill>
                  <a:schemeClr val="tx1"/>
                </a:solidFill>
              </a:defRPr>
            </a:lvl1pPr>
            <a:lvl2pPr>
              <a:defRPr sz="14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AFCE4B8D-530A-424F-8891-2F69F5FE08D7}" type="datetime1">
              <a:rPr lang="en-US" noProof="0" smtClean="0"/>
              <a:t>8/1/2023</a:t>
            </a:fld>
            <a:endParaRPr lang="en-US" noProof="0"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noProof="0"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7" name="Title Placeholder 1">
            <a:extLst>
              <a:ext uri="{FF2B5EF4-FFF2-40B4-BE49-F238E27FC236}">
                <a16:creationId xmlns:a16="http://schemas.microsoft.com/office/drawing/2014/main" id="{99E345E4-E77C-484E-9FBB-E4EC71F08545}"/>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242322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83ACCAC0-2C8A-CE43-8C55-22BB53C73920}"/>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7EC4D50A-65A7-43EF-81A5-E0385B3870F4}" type="datetime1">
              <a:rPr lang="en-US" noProof="0" smtClean="0"/>
              <a:t>8/1/2023</a:t>
            </a:fld>
            <a:endParaRPr lang="en-US" noProof="0"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noProof="0"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4" name="Title Placeholder 1">
            <a:extLst>
              <a:ext uri="{FF2B5EF4-FFF2-40B4-BE49-F238E27FC236}">
                <a16:creationId xmlns:a16="http://schemas.microsoft.com/office/drawing/2014/main" id="{D4076461-FF7A-8843-B7F9-D041F3FB22FC}"/>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302039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userDrawn="1"/>
        </p:nvSpPr>
        <p:spPr>
          <a:xfrm>
            <a:off x="1" y="34290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1FBB58B-A3E8-4A41-A320-629E70744EE7}" type="datetime1">
              <a:rPr lang="en-US" noProof="0" smtClean="0"/>
              <a:t>8/1/2023</a:t>
            </a:fld>
            <a:endParaRPr lang="en-US" noProof="0"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noProof="0"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1097279" y="1930861"/>
            <a:ext cx="2919413" cy="2919413"/>
          </a:xfrm>
          <a:solidFill>
            <a:srgbClr val="EDEFF7"/>
          </a:solidFill>
        </p:spPr>
        <p:txBody>
          <a:bodyPr anchor="ctr"/>
          <a:lstStyle>
            <a:lvl1pPr algn="ctr">
              <a:defRPr/>
            </a:lvl1pPr>
          </a:lstStyle>
          <a:p>
            <a:r>
              <a:rPr lang="en-US" noProof="0"/>
              <a:t>Click icon to add picture</a:t>
            </a:r>
            <a:endParaRPr lang="en-US" noProof="0" dirty="0"/>
          </a:p>
        </p:txBody>
      </p:sp>
      <p:sp>
        <p:nvSpPr>
          <p:cNvPr id="20" name="Picture Placeholder 3">
            <a:extLst>
              <a:ext uri="{FF2B5EF4-FFF2-40B4-BE49-F238E27FC236}">
                <a16:creationId xmlns:a16="http://schemas.microsoft.com/office/drawing/2014/main" id="{A50BECA0-8817-964B-AEDB-A45669684C37}"/>
              </a:ext>
            </a:extLst>
          </p:cNvPr>
          <p:cNvSpPr>
            <a:spLocks noGrp="1"/>
          </p:cNvSpPr>
          <p:nvPr>
            <p:ph type="pic" sz="quarter" idx="14"/>
          </p:nvPr>
        </p:nvSpPr>
        <p:spPr>
          <a:xfrm>
            <a:off x="4659186" y="1930861"/>
            <a:ext cx="2919413" cy="2919413"/>
          </a:xfrm>
          <a:solidFill>
            <a:srgbClr val="EDEFF7"/>
          </a:solidFill>
        </p:spPr>
        <p:txBody>
          <a:bodyPr anchor="ctr"/>
          <a:lstStyle>
            <a:lvl1pPr algn="ctr">
              <a:defRPr/>
            </a:lvl1pPr>
          </a:lstStyle>
          <a:p>
            <a:r>
              <a:rPr lang="en-US" noProof="0"/>
              <a:t>Click icon to add picture</a:t>
            </a:r>
            <a:endParaRPr lang="en-US" noProof="0" dirty="0"/>
          </a:p>
        </p:txBody>
      </p:sp>
      <p:sp>
        <p:nvSpPr>
          <p:cNvPr id="21" name="Picture Placeholder 3">
            <a:extLst>
              <a:ext uri="{FF2B5EF4-FFF2-40B4-BE49-F238E27FC236}">
                <a16:creationId xmlns:a16="http://schemas.microsoft.com/office/drawing/2014/main" id="{EF399F4D-B67A-4C4B-BCF3-36FE110603F1}"/>
              </a:ext>
            </a:extLst>
          </p:cNvPr>
          <p:cNvSpPr>
            <a:spLocks noGrp="1"/>
          </p:cNvSpPr>
          <p:nvPr>
            <p:ph type="pic" sz="quarter" idx="15"/>
          </p:nvPr>
        </p:nvSpPr>
        <p:spPr>
          <a:xfrm>
            <a:off x="8221093" y="1930861"/>
            <a:ext cx="2919413" cy="2919413"/>
          </a:xfrm>
          <a:solidFill>
            <a:srgbClr val="EDEFF7"/>
          </a:solidFill>
        </p:spPr>
        <p:txBody>
          <a:bodyPr anchor="ctr"/>
          <a:lstStyle>
            <a:lvl1pPr algn="ctr">
              <a:defRPr/>
            </a:lvl1pPr>
          </a:lstStyle>
          <a:p>
            <a:r>
              <a:rPr lang="en-US" noProof="0"/>
              <a:t>Click icon to add picture</a:t>
            </a:r>
            <a:endParaRPr lang="en-US" noProof="0" dirty="0"/>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1097279"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3" name="Text Placeholder 3">
            <a:extLst>
              <a:ext uri="{FF2B5EF4-FFF2-40B4-BE49-F238E27FC236}">
                <a16:creationId xmlns:a16="http://schemas.microsoft.com/office/drawing/2014/main" id="{A57A1FCE-E6BF-3747-9D43-42DBA6656EC0}"/>
              </a:ext>
            </a:extLst>
          </p:cNvPr>
          <p:cNvSpPr>
            <a:spLocks noGrp="1"/>
          </p:cNvSpPr>
          <p:nvPr>
            <p:ph type="body" sz="half" idx="16" hasCustomPrompt="1"/>
          </p:nvPr>
        </p:nvSpPr>
        <p:spPr>
          <a:xfrm>
            <a:off x="4666773"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4" name="Text Placeholder 3">
            <a:extLst>
              <a:ext uri="{FF2B5EF4-FFF2-40B4-BE49-F238E27FC236}">
                <a16:creationId xmlns:a16="http://schemas.microsoft.com/office/drawing/2014/main" id="{5B4B74C8-96E7-684F-91B9-8CE56CD10F1E}"/>
              </a:ext>
            </a:extLst>
          </p:cNvPr>
          <p:cNvSpPr>
            <a:spLocks noGrp="1"/>
          </p:cNvSpPr>
          <p:nvPr>
            <p:ph type="body" sz="half" idx="17" hasCustomPrompt="1"/>
          </p:nvPr>
        </p:nvSpPr>
        <p:spPr>
          <a:xfrm>
            <a:off x="8236267"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141889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7CB00F00-1550-411D-98B3-38A2867D30C8}" type="datetime1">
              <a:rPr lang="en-US" noProof="0" smtClean="0"/>
              <a:t>8/1/2023</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2472297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5F24457C-15CE-403F-AE8A-98AB91162AA1}" type="datetime1">
              <a:rPr lang="en-US" noProof="0" smtClean="0"/>
              <a:t>8/1/2023</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05BFC727-5650-B049-AA2A-2511C08FB35B}"/>
              </a:ext>
            </a:extLst>
          </p:cNvPr>
          <p:cNvSpPr/>
          <p:nvPr userDrawn="1"/>
        </p:nvSpPr>
        <p:spPr>
          <a:xfrm flipH="1">
            <a:off x="0" y="0"/>
            <a:ext cx="1195754"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E700C598-C823-744D-BE16-5114B7625057}"/>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5924550" y="633875"/>
            <a:ext cx="5632450" cy="5591175"/>
          </a:xfrm>
          <a:solidFill>
            <a:schemeClr val="tx2"/>
          </a:solidFill>
        </p:spPr>
        <p:txBody>
          <a:bodyPr anchor="ctr"/>
          <a:lstStyle>
            <a:lvl1pPr algn="ctr">
              <a:defRPr>
                <a:solidFill>
                  <a:schemeClr val="bg1"/>
                </a:solidFill>
              </a:defRPr>
            </a:lvl1pPr>
          </a:lstStyle>
          <a:p>
            <a:r>
              <a:rPr lang="en-US" noProof="0"/>
              <a:t>Click icon to add picture</a:t>
            </a:r>
            <a:endParaRPr lang="en-US" noProof="0" dirty="0"/>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195754" y="942870"/>
            <a:ext cx="4157296" cy="1292750"/>
          </a:xfrm>
          <a:prstGeom prst="rect">
            <a:avLst/>
          </a:prstGeom>
        </p:spPr>
        <p:txBody>
          <a:bodyPr vert="horz" lIns="91440" tIns="45720" rIns="91440" bIns="45720" rtlCol="0" anchor="ctr">
            <a:normAutofit/>
          </a:bodyPr>
          <a:lstStyle>
            <a:lvl1pP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1195754" y="2281657"/>
            <a:ext cx="4157296" cy="3633471"/>
          </a:xfrm>
        </p:spPr>
        <p:txBody>
          <a:bodyPr>
            <a:normAutofit/>
          </a:bodyPr>
          <a:lstStyle>
            <a:lvl1pPr marL="0" indent="0">
              <a:buClr>
                <a:schemeClr val="tx1"/>
              </a:buClr>
              <a:buNone/>
              <a:defRPr sz="1600">
                <a:solidFill>
                  <a:schemeClr val="tx1"/>
                </a:solidFill>
              </a:defRPr>
            </a:lvl1pPr>
            <a:lvl2pPr marL="201168" indent="0">
              <a:buClr>
                <a:schemeClr val="tx1"/>
              </a:buClr>
              <a:buFont typeface="Arial" panose="020B0604020202020204" pitchFamily="34" charset="0"/>
              <a:buNone/>
              <a:defRPr sz="1400">
                <a:solidFill>
                  <a:schemeClr val="tx1"/>
                </a:solidFill>
              </a:defRPr>
            </a:lvl2pPr>
            <a:lvl3pPr marL="384048" indent="0">
              <a:buClr>
                <a:schemeClr val="tx1"/>
              </a:buClr>
              <a:buFont typeface="Arial" panose="020B0604020202020204" pitchFamily="34" charset="0"/>
              <a:buNone/>
              <a:defRPr sz="1100">
                <a:solidFill>
                  <a:schemeClr val="tx1"/>
                </a:solidFill>
              </a:defRPr>
            </a:lvl3pPr>
            <a:lvl4pPr marL="566928" indent="0">
              <a:buClr>
                <a:schemeClr val="tx1"/>
              </a:buClr>
              <a:buFont typeface="Arial" panose="020B0604020202020204" pitchFamily="34" charset="0"/>
              <a:buNone/>
              <a:defRPr sz="1100">
                <a:solidFill>
                  <a:schemeClr val="tx1"/>
                </a:solidFill>
              </a:defRPr>
            </a:lvl4pPr>
            <a:lvl5pPr marL="749808" indent="0">
              <a:buClr>
                <a:schemeClr val="tx1"/>
              </a:buClr>
              <a:buFont typeface="Arial" panose="020B0604020202020204" pitchFamily="34" charset="0"/>
              <a:buNone/>
              <a:defRPr sz="11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701714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6A3C10DC-31D0-4713-A567-1B1173083960}" type="datetime1">
              <a:rPr lang="en-US" noProof="0" smtClean="0"/>
              <a:t>8/1/2023</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0AB10FFC-D586-994D-8D3D-F4042255CB72}"/>
              </a:ext>
            </a:extLst>
          </p:cNvPr>
          <p:cNvSpPr/>
          <p:nvPr userDrawn="1"/>
        </p:nvSpPr>
        <p:spPr>
          <a:xfrm flipH="1">
            <a:off x="0" y="0"/>
            <a:ext cx="12192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C7B0C08A-E831-D242-B2CE-2DEB004F982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cxnSp>
        <p:nvCxnSpPr>
          <p:cNvPr id="7" name="Straight Connector 6">
            <a:extLst>
              <a:ext uri="{FF2B5EF4-FFF2-40B4-BE49-F238E27FC236}">
                <a16:creationId xmlns:a16="http://schemas.microsoft.com/office/drawing/2014/main" id="{105C2191-88F7-4148-96FD-E129F707E038}"/>
              </a:ext>
            </a:extLst>
          </p:cNvPr>
          <p:cNvCxnSpPr/>
          <p:nvPr userDrawn="1"/>
        </p:nvCxnSpPr>
        <p:spPr>
          <a:xfrm>
            <a:off x="6818393" y="999565"/>
            <a:ext cx="0" cy="4858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635000" y="3135207"/>
            <a:ext cx="5460992" cy="587584"/>
          </a:xfrm>
          <a:prstGeom prst="rect">
            <a:avLst/>
          </a:prstGeom>
        </p:spPr>
        <p:txBody>
          <a:bodyPr vert="horz" lIns="91440" tIns="45720" rIns="91440" bIns="45720" rtlCol="0" anchor="ctr">
            <a:noAutofit/>
          </a:bodyPr>
          <a:lstStyle>
            <a:lvl1pPr algn="r">
              <a:defRPr sz="4800" cap="all" baseline="0"/>
            </a:lvl1pPr>
          </a:lstStyle>
          <a:p>
            <a:r>
              <a:rPr lang="en-US" noProof="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7540794" y="831286"/>
            <a:ext cx="4016206" cy="5195425"/>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0"/>
            <a:r>
              <a:rPr lang="en-US" noProof="0"/>
              <a:t>Quote Goes Here</a:t>
            </a:r>
          </a:p>
        </p:txBody>
      </p:sp>
    </p:spTree>
    <p:extLst>
      <p:ext uri="{BB962C8B-B14F-4D97-AF65-F5344CB8AC3E}">
        <p14:creationId xmlns:p14="http://schemas.microsoft.com/office/powerpoint/2010/main" val="4184935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C224"/>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Placeholder 1"/>
          <p:cNvSpPr>
            <a:spLocks noGrp="1"/>
          </p:cNvSpPr>
          <p:nvPr>
            <p:ph type="title"/>
          </p:nvPr>
        </p:nvSpPr>
        <p:spPr>
          <a:xfrm>
            <a:off x="1097280" y="942871"/>
            <a:ext cx="10058400" cy="587584"/>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0CC67493-3486-4324-A82C-6AA944144D2D}" type="datetime1">
              <a:rPr lang="en-US" noProof="0" smtClean="0"/>
              <a:t>8/1/2023</a:t>
            </a:fld>
            <a:endParaRPr lang="en-US" noProof="0"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noProof="0"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394360962"/>
      </p:ext>
    </p:extLst>
  </p:cSld>
  <p:clrMap bg1="lt1" tx1="dk1" bg2="lt2" tx2="dk2" accent1="accent1" accent2="accent2" accent3="accent3" accent4="accent4" accent5="accent5" accent6="accent6" hlink="hlink" folHlink="folHlink"/>
  <p:sldLayoutIdLst>
    <p:sldLayoutId id="2147483674" r:id="rId1"/>
    <p:sldLayoutId id="2147483693" r:id="rId2"/>
    <p:sldLayoutId id="2147483675" r:id="rId3"/>
    <p:sldLayoutId id="2147483684" r:id="rId4"/>
    <p:sldLayoutId id="2147483678" r:id="rId5"/>
    <p:sldLayoutId id="2147483688" r:id="rId6"/>
    <p:sldLayoutId id="2147483679" r:id="rId7"/>
    <p:sldLayoutId id="2147483692" r:id="rId8"/>
    <p:sldLayoutId id="2147483691" r:id="rId9"/>
    <p:sldLayoutId id="2147483690" r:id="rId10"/>
    <p:sldLayoutId id="2147483689" r:id="rId11"/>
    <p:sldLayoutId id="2147483683" r:id="rId12"/>
  </p:sldLayoutIdLst>
  <p:hf hdr="0" ftr="0" dt="0"/>
  <p:txStyles>
    <p:titleStyle>
      <a:lvl1pPr algn="l" defTabSz="914400" rtl="0" eaLnBrk="1" latinLnBrk="0" hangingPunct="1">
        <a:lnSpc>
          <a:spcPct val="90000"/>
        </a:lnSpc>
        <a:spcBef>
          <a:spcPct val="0"/>
        </a:spcBef>
        <a:buNone/>
        <a:defRPr sz="2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7AEFB0-51F2-5449-996C-73382891D2F9}"/>
              </a:ext>
            </a:extLst>
          </p:cNvPr>
          <p:cNvSpPr>
            <a:spLocks noGrp="1"/>
          </p:cNvSpPr>
          <p:nvPr>
            <p:ph type="ctrTitle"/>
          </p:nvPr>
        </p:nvSpPr>
        <p:spPr>
          <a:xfrm>
            <a:off x="792565" y="1860430"/>
            <a:ext cx="9610474" cy="2254408"/>
          </a:xfrm>
        </p:spPr>
        <p:txBody>
          <a:bodyPr>
            <a:normAutofit/>
          </a:bodyPr>
          <a:lstStyle/>
          <a:p>
            <a:r>
              <a:rPr lang="en-US" sz="3200" b="1" dirty="0">
                <a:latin typeface="+mn-lt"/>
                <a:ea typeface="+mj-lt"/>
                <a:cs typeface="+mj-lt"/>
              </a:rPr>
              <a:t>Biennial Performance Audit FOLLOW UP OF THE MAYOR’S OFFICE OF HOMELESS SERVICES REPORT DATED DECEMBER 30, 2021</a:t>
            </a:r>
          </a:p>
        </p:txBody>
      </p:sp>
      <p:sp>
        <p:nvSpPr>
          <p:cNvPr id="5" name="Subtitle 4">
            <a:extLst>
              <a:ext uri="{FF2B5EF4-FFF2-40B4-BE49-F238E27FC236}">
                <a16:creationId xmlns:a16="http://schemas.microsoft.com/office/drawing/2014/main" id="{B0F6D6CF-8D73-6643-A348-53AAE29FD1C2}"/>
              </a:ext>
            </a:extLst>
          </p:cNvPr>
          <p:cNvSpPr>
            <a:spLocks noGrp="1"/>
          </p:cNvSpPr>
          <p:nvPr>
            <p:ph type="subTitle" idx="1"/>
          </p:nvPr>
        </p:nvSpPr>
        <p:spPr>
          <a:xfrm>
            <a:off x="795251" y="4220609"/>
            <a:ext cx="9497683" cy="1143000"/>
          </a:xfrm>
        </p:spPr>
        <p:txBody>
          <a:bodyPr vert="horz" lIns="91440" tIns="45720" rIns="91440" bIns="45720" rtlCol="0" anchor="t">
            <a:normAutofit fontScale="62500" lnSpcReduction="20000"/>
          </a:bodyPr>
          <a:lstStyle/>
          <a:p>
            <a:r>
              <a:rPr lang="en-US" sz="2700" dirty="0">
                <a:cs typeface="Arial"/>
              </a:rPr>
              <a:t>Josh Pasch, CPA</a:t>
            </a:r>
          </a:p>
          <a:p>
            <a:r>
              <a:rPr lang="en-US" sz="2700" dirty="0">
                <a:cs typeface="Arial" panose="020B0604020202020204" pitchFamily="34" charset="0"/>
              </a:rPr>
              <a:t>City Auditor</a:t>
            </a:r>
          </a:p>
          <a:p>
            <a:r>
              <a:rPr lang="en-US" sz="2700" dirty="0">
                <a:cs typeface="Arial"/>
              </a:rPr>
              <a:t>August 2, 2023 AT 9 AM – Board of Estimates Meeting</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3365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5623F1-A9B5-45B7-A551-9316AB2EED64}"/>
              </a:ext>
            </a:extLst>
          </p:cNvPr>
          <p:cNvSpPr>
            <a:spLocks noGrp="1"/>
          </p:cNvSpPr>
          <p:nvPr>
            <p:ph type="sldNum" sz="quarter" idx="12"/>
          </p:nvPr>
        </p:nvSpPr>
        <p:spPr/>
        <p:txBody>
          <a:bodyPr/>
          <a:lstStyle/>
          <a:p>
            <a:fld id="{3A98EE3D-8CD1-4C3F-BD1C-C98C9596463C}" type="slidenum">
              <a:rPr lang="en-US" noProof="0" smtClean="0"/>
              <a:t>10</a:t>
            </a:fld>
            <a:endParaRPr lang="en-US" noProof="0" dirty="0"/>
          </a:p>
        </p:txBody>
      </p:sp>
      <p:sp>
        <p:nvSpPr>
          <p:cNvPr id="4" name="Title 3">
            <a:extLst>
              <a:ext uri="{FF2B5EF4-FFF2-40B4-BE49-F238E27FC236}">
                <a16:creationId xmlns:a16="http://schemas.microsoft.com/office/drawing/2014/main" id="{57F82EEF-EE99-4B8D-9CD5-FABAB4EE9DF0}"/>
              </a:ext>
            </a:extLst>
          </p:cNvPr>
          <p:cNvSpPr>
            <a:spLocks noGrp="1"/>
          </p:cNvSpPr>
          <p:nvPr>
            <p:ph type="title"/>
          </p:nvPr>
        </p:nvSpPr>
        <p:spPr/>
        <p:txBody>
          <a:bodyPr/>
          <a:lstStyle/>
          <a:p>
            <a:endParaRPr lang="en-US"/>
          </a:p>
        </p:txBody>
      </p:sp>
      <p:graphicFrame>
        <p:nvGraphicFramePr>
          <p:cNvPr id="3" name="Table 2">
            <a:extLst>
              <a:ext uri="{FF2B5EF4-FFF2-40B4-BE49-F238E27FC236}">
                <a16:creationId xmlns:a16="http://schemas.microsoft.com/office/drawing/2014/main" id="{967D4B9A-C842-4EBA-8023-DD8E5B4EFAE6}"/>
              </a:ext>
            </a:extLst>
          </p:cNvPr>
          <p:cNvGraphicFramePr>
            <a:graphicFrameLocks noGrp="1"/>
          </p:cNvGraphicFramePr>
          <p:nvPr>
            <p:extLst>
              <p:ext uri="{D42A27DB-BD31-4B8C-83A1-F6EECF244321}">
                <p14:modId xmlns:p14="http://schemas.microsoft.com/office/powerpoint/2010/main" val="1425422054"/>
              </p:ext>
            </p:extLst>
          </p:nvPr>
        </p:nvGraphicFramePr>
        <p:xfrm>
          <a:off x="159489" y="46038"/>
          <a:ext cx="12032511" cy="6599311"/>
        </p:xfrm>
        <a:graphic>
          <a:graphicData uri="http://schemas.openxmlformats.org/drawingml/2006/table">
            <a:tbl>
              <a:tblPr firstRow="1" bandRow="1">
                <a:tableStyleId>{5C22544A-7EE6-4342-B048-85BDC9FD1C3A}</a:tableStyleId>
              </a:tblPr>
              <a:tblGrid>
                <a:gridCol w="289516">
                  <a:extLst>
                    <a:ext uri="{9D8B030D-6E8A-4147-A177-3AD203B41FA5}">
                      <a16:colId xmlns:a16="http://schemas.microsoft.com/office/drawing/2014/main" val="1510032108"/>
                    </a:ext>
                  </a:extLst>
                </a:gridCol>
                <a:gridCol w="5733431">
                  <a:extLst>
                    <a:ext uri="{9D8B030D-6E8A-4147-A177-3AD203B41FA5}">
                      <a16:colId xmlns:a16="http://schemas.microsoft.com/office/drawing/2014/main" val="3438768067"/>
                    </a:ext>
                  </a:extLst>
                </a:gridCol>
                <a:gridCol w="6009564">
                  <a:extLst>
                    <a:ext uri="{9D8B030D-6E8A-4147-A177-3AD203B41FA5}">
                      <a16:colId xmlns:a16="http://schemas.microsoft.com/office/drawing/2014/main" val="3584337641"/>
                    </a:ext>
                  </a:extLst>
                </a:gridCol>
              </a:tblGrid>
              <a:tr h="957410">
                <a:tc gridSpan="3">
                  <a:txBody>
                    <a:bodyPr/>
                    <a:lstStyle/>
                    <a:p>
                      <a:pPr algn="l">
                        <a:spcBef>
                          <a:spcPts val="0"/>
                        </a:spcBef>
                        <a:spcAft>
                          <a:spcPts val="400"/>
                        </a:spcAft>
                      </a:pPr>
                      <a:r>
                        <a:rPr lang="en-US" dirty="0">
                          <a:solidFill>
                            <a:srgbClr val="191919"/>
                          </a:solidFill>
                        </a:rPr>
                        <a:t>Table I (Continued)</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40032057"/>
                  </a:ext>
                </a:extLst>
              </a:tr>
              <a:tr h="330940">
                <a:tc>
                  <a:txBody>
                    <a:bodyPr/>
                    <a:lstStyle/>
                    <a:p>
                      <a:endParaRPr lang="en-US" sz="1500" b="1" dirty="0"/>
                    </a:p>
                  </a:txBody>
                  <a:tcPr/>
                </a:tc>
                <a:tc>
                  <a:txBody>
                    <a:bodyPr/>
                    <a:lstStyle/>
                    <a:p>
                      <a:r>
                        <a:rPr lang="en-US" sz="1500" b="1" dirty="0"/>
                        <a:t>Recommendation 5 of 5</a:t>
                      </a:r>
                    </a:p>
                  </a:txBody>
                  <a:tcPr/>
                </a:tc>
                <a:tc>
                  <a:txBody>
                    <a:bodyPr/>
                    <a:lstStyle/>
                    <a:p>
                      <a:pPr>
                        <a:spcAft>
                          <a:spcPts val="0"/>
                        </a:spcAft>
                      </a:pPr>
                      <a:r>
                        <a:rPr lang="en-US" sz="1500" b="1" dirty="0"/>
                        <a:t>Assessment</a:t>
                      </a:r>
                    </a:p>
                  </a:txBody>
                  <a:tcPr/>
                </a:tc>
                <a:extLst>
                  <a:ext uri="{0D108BD9-81ED-4DB2-BD59-A6C34878D82A}">
                    <a16:rowId xmlns:a16="http://schemas.microsoft.com/office/drawing/2014/main" val="4062870841"/>
                  </a:ext>
                </a:extLst>
              </a:tr>
              <a:tr h="531096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400" dirty="0"/>
                    </a:p>
                  </a:txBody>
                  <a:tcPr/>
                </a:tc>
                <a:tc>
                  <a:txBody>
                    <a:bodyPr/>
                    <a:lstStyle/>
                    <a:p>
                      <a:pPr algn="just" rtl="0" fontAlgn="base">
                        <a:spcAft>
                          <a:spcPts val="200"/>
                        </a:spcAft>
                      </a:pPr>
                      <a:r>
                        <a:rPr lang="en-US" sz="1400" b="0" i="0" kern="1200" dirty="0">
                          <a:solidFill>
                            <a:schemeClr val="dk1"/>
                          </a:solidFill>
                          <a:effectLst/>
                          <a:latin typeface="+mn-lt"/>
                          <a:ea typeface="+mn-ea"/>
                          <a:cs typeface="+mn-cs"/>
                        </a:rPr>
                        <a:t>Monitor those specific dates addressed in recommendation four in order to:</a:t>
                      </a:r>
                    </a:p>
                    <a:p>
                      <a:pPr algn="just" rtl="0" fontAlgn="base">
                        <a:spcAft>
                          <a:spcPts val="200"/>
                        </a:spcAft>
                      </a:pPr>
                      <a:endParaRPr lang="en-US" sz="1400" b="0" i="0" kern="1200" dirty="0">
                        <a:solidFill>
                          <a:schemeClr val="dk1"/>
                        </a:solidFill>
                        <a:effectLst/>
                        <a:latin typeface="+mn-lt"/>
                        <a:ea typeface="+mn-ea"/>
                        <a:cs typeface="+mn-cs"/>
                      </a:endParaRPr>
                    </a:p>
                    <a:p>
                      <a:pPr marL="342900" indent="-342900" algn="just" rtl="0" fontAlgn="base">
                        <a:spcAft>
                          <a:spcPts val="200"/>
                        </a:spcAft>
                        <a:buAutoNum type="arabicParenBoth"/>
                      </a:pPr>
                      <a:r>
                        <a:rPr lang="en-US" sz="1400" b="0" i="0" kern="1200" dirty="0">
                          <a:solidFill>
                            <a:schemeClr val="dk1"/>
                          </a:solidFill>
                          <a:effectLst/>
                          <a:latin typeface="+mn-lt"/>
                          <a:ea typeface="+mn-ea"/>
                          <a:cs typeface="+mn-cs"/>
                        </a:rPr>
                        <a:t>Identify time lags and performance gaps in the housing placement process</a:t>
                      </a:r>
                    </a:p>
                    <a:p>
                      <a:pPr marL="0" indent="0" algn="just" rtl="0" fontAlgn="base">
                        <a:spcAft>
                          <a:spcPts val="200"/>
                        </a:spcAft>
                        <a:buNone/>
                      </a:pPr>
                      <a:endParaRPr lang="en-US" sz="1400" b="0" i="0" kern="1200" dirty="0">
                        <a:solidFill>
                          <a:schemeClr val="dk1"/>
                        </a:solidFill>
                        <a:effectLst/>
                        <a:latin typeface="+mn-lt"/>
                        <a:ea typeface="+mn-ea"/>
                        <a:cs typeface="+mn-cs"/>
                      </a:endParaRPr>
                    </a:p>
                    <a:p>
                      <a:pPr marL="0" indent="0" algn="just" rtl="0" fontAlgn="base">
                        <a:spcAft>
                          <a:spcPts val="200"/>
                        </a:spcAft>
                        <a:buNone/>
                      </a:pPr>
                      <a:r>
                        <a:rPr lang="en-US" sz="1400" b="0" i="0" kern="1200" dirty="0">
                          <a:solidFill>
                            <a:schemeClr val="dk1"/>
                          </a:solidFill>
                          <a:effectLst/>
                          <a:latin typeface="+mn-lt"/>
                          <a:ea typeface="+mn-ea"/>
                          <a:cs typeface="+mn-cs"/>
                        </a:rPr>
                        <a:t>(2) Resolve the issues; and</a:t>
                      </a:r>
                    </a:p>
                    <a:p>
                      <a:pPr marL="0" indent="0" algn="just" rtl="0" fontAlgn="base">
                        <a:spcAft>
                          <a:spcPts val="200"/>
                        </a:spcAft>
                        <a:buNone/>
                      </a:pPr>
                      <a:endParaRPr lang="en-US" sz="1400" b="0" i="0" kern="1200" dirty="0">
                        <a:solidFill>
                          <a:schemeClr val="dk1"/>
                        </a:solidFill>
                        <a:effectLst/>
                        <a:latin typeface="+mn-lt"/>
                        <a:ea typeface="+mn-ea"/>
                        <a:cs typeface="+mn-cs"/>
                      </a:endParaRPr>
                    </a:p>
                    <a:p>
                      <a:pPr marL="0" indent="0" algn="just" rtl="0" fontAlgn="base">
                        <a:spcAft>
                          <a:spcPts val="200"/>
                        </a:spcAft>
                        <a:buNone/>
                      </a:pPr>
                      <a:r>
                        <a:rPr lang="en-US" sz="1400" b="0" i="0" kern="1200" dirty="0">
                          <a:solidFill>
                            <a:schemeClr val="dk1"/>
                          </a:solidFill>
                          <a:effectLst/>
                          <a:latin typeface="+mn-lt"/>
                          <a:ea typeface="+mn-ea"/>
                          <a:cs typeface="+mn-cs"/>
                        </a:rPr>
                        <a:t>(3) Revise performance baselines. </a:t>
                      </a:r>
                      <a:endParaRPr lang="en-US" sz="1400" dirty="0"/>
                    </a:p>
                    <a:p>
                      <a:pPr algn="just" rtl="0" fontAlgn="base">
                        <a:spcAft>
                          <a:spcPts val="200"/>
                        </a:spcAft>
                      </a:pPr>
                      <a:endParaRPr lang="en-US" sz="1400" dirty="0"/>
                    </a:p>
                    <a:p>
                      <a:pPr algn="just" rtl="0" fontAlgn="base">
                        <a:spcAft>
                          <a:spcPts val="200"/>
                        </a:spcAft>
                      </a:pPr>
                      <a:endParaRPr lang="en-US" sz="1400" dirty="0"/>
                    </a:p>
                  </a:txBody>
                  <a:tcPr/>
                </a:tc>
                <a:tc>
                  <a:txBody>
                    <a:bodyPr/>
                    <a:lstStyle/>
                    <a:p>
                      <a:pPr algn="just" rtl="0" fontAlgn="base"/>
                      <a:r>
                        <a:rPr lang="en-US" sz="1400" b="0" i="0" kern="1200" dirty="0">
                          <a:solidFill>
                            <a:schemeClr val="dk1"/>
                          </a:solidFill>
                          <a:effectLst/>
                          <a:latin typeface="+mn-lt"/>
                          <a:ea typeface="+mn-ea"/>
                          <a:cs typeface="+mn-cs"/>
                        </a:rPr>
                        <a:t>Not Implemented </a:t>
                      </a:r>
                    </a:p>
                    <a:p>
                      <a:pPr algn="just" rtl="0" fontAlgn="base"/>
                      <a:r>
                        <a:rPr lang="en-US" sz="1400" b="0" i="0" kern="1200" dirty="0">
                          <a:solidFill>
                            <a:schemeClr val="dk1"/>
                          </a:solidFill>
                          <a:effectLst/>
                          <a:latin typeface="+mn-lt"/>
                          <a:ea typeface="+mn-ea"/>
                          <a:cs typeface="+mn-cs"/>
                        </a:rPr>
                        <a:t> </a:t>
                      </a:r>
                    </a:p>
                    <a:p>
                      <a:pPr algn="just" rtl="0" fontAlgn="base"/>
                      <a:endParaRPr lang="en-US" sz="1400" b="0" i="0" kern="1200" dirty="0">
                        <a:solidFill>
                          <a:schemeClr val="dk1"/>
                        </a:solidFill>
                        <a:effectLst/>
                        <a:latin typeface="+mn-lt"/>
                        <a:ea typeface="+mn-ea"/>
                        <a:cs typeface="+mn-cs"/>
                      </a:endParaRPr>
                    </a:p>
                    <a:p>
                      <a:pPr algn="just" rtl="0" fontAlgn="base"/>
                      <a:r>
                        <a:rPr lang="en-US" sz="1400" b="0" i="0" kern="1200" dirty="0">
                          <a:solidFill>
                            <a:schemeClr val="dk1"/>
                          </a:solidFill>
                          <a:effectLst/>
                          <a:latin typeface="+mn-lt"/>
                          <a:ea typeface="+mn-ea"/>
                          <a:cs typeface="+mn-cs"/>
                        </a:rPr>
                        <a:t>There is no report currently in place to capture identified key milestones for client activity. </a:t>
                      </a:r>
                    </a:p>
                  </a:txBody>
                  <a:tcPr/>
                </a:tc>
                <a:extLst>
                  <a:ext uri="{0D108BD9-81ED-4DB2-BD59-A6C34878D82A}">
                    <a16:rowId xmlns:a16="http://schemas.microsoft.com/office/drawing/2014/main" val="1882919754"/>
                  </a:ext>
                </a:extLst>
              </a:tr>
            </a:tbl>
          </a:graphicData>
        </a:graphic>
      </p:graphicFrame>
    </p:spTree>
    <p:extLst>
      <p:ext uri="{BB962C8B-B14F-4D97-AF65-F5344CB8AC3E}">
        <p14:creationId xmlns:p14="http://schemas.microsoft.com/office/powerpoint/2010/main" val="2572523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53100-3076-4726-B6E8-AE7CD2CCFA3F}"/>
              </a:ext>
            </a:extLst>
          </p:cNvPr>
          <p:cNvSpPr>
            <a:spLocks noGrp="1"/>
          </p:cNvSpPr>
          <p:nvPr>
            <p:ph type="title"/>
          </p:nvPr>
        </p:nvSpPr>
        <p:spPr/>
        <p:txBody>
          <a:bodyPr/>
          <a:lstStyle/>
          <a:p>
            <a:r>
              <a:rPr lang="en-US" dirty="0"/>
              <a:t>Questions?</a:t>
            </a:r>
          </a:p>
        </p:txBody>
      </p:sp>
      <p:sp>
        <p:nvSpPr>
          <p:cNvPr id="20" name="Text Placeholder 19">
            <a:extLst>
              <a:ext uri="{FF2B5EF4-FFF2-40B4-BE49-F238E27FC236}">
                <a16:creationId xmlns:a16="http://schemas.microsoft.com/office/drawing/2014/main" id="{5AEC0676-36E0-374F-8480-880FE68CC821}"/>
              </a:ext>
            </a:extLst>
          </p:cNvPr>
          <p:cNvSpPr>
            <a:spLocks noGrp="1"/>
          </p:cNvSpPr>
          <p:nvPr>
            <p:ph type="body" sz="half" idx="2"/>
          </p:nvPr>
        </p:nvSpPr>
        <p:spPr/>
        <p:txBody>
          <a:bodyPr/>
          <a:lstStyle/>
          <a:p>
            <a:endParaRPr lang="en-US" dirty="0"/>
          </a:p>
        </p:txBody>
      </p:sp>
      <p:pic>
        <p:nvPicPr>
          <p:cNvPr id="25" name="Picture Placeholder 24" descr="Group of people at a meeting">
            <a:extLst>
              <a:ext uri="{FF2B5EF4-FFF2-40B4-BE49-F238E27FC236}">
                <a16:creationId xmlns:a16="http://schemas.microsoft.com/office/drawing/2014/main" id="{8DFFB7C0-8017-5C49-82B9-22CA9BCE8138}"/>
              </a:ext>
            </a:extLst>
          </p:cNvPr>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a:stretch/>
        </p:blipFill>
        <p:spPr>
          <a:xfrm>
            <a:off x="635001" y="603250"/>
            <a:ext cx="10921998" cy="3294019"/>
          </a:xfrm>
        </p:spPr>
      </p:pic>
      <p:sp>
        <p:nvSpPr>
          <p:cNvPr id="3" name="Slide Number Placeholder 2"/>
          <p:cNvSpPr>
            <a:spLocks noGrp="1"/>
          </p:cNvSpPr>
          <p:nvPr>
            <p:ph type="sldNum" sz="quarter" idx="12"/>
          </p:nvPr>
        </p:nvSpPr>
        <p:spPr/>
        <p:txBody>
          <a:bodyPr/>
          <a:lstStyle/>
          <a:p>
            <a:fld id="{3A98EE3D-8CD1-4C3F-BD1C-C98C9596463C}" type="slidenum">
              <a:rPr lang="en-US" noProof="0" smtClean="0"/>
              <a:t>11</a:t>
            </a:fld>
            <a:endParaRPr lang="en-US" noProof="0" dirty="0"/>
          </a:p>
        </p:txBody>
      </p:sp>
      <p:sp>
        <p:nvSpPr>
          <p:cNvPr id="4" name="AutoShape 2" descr="https://gbc-powerpoint.officeapps.live.com/pods/GetClipboardImage.ashx?Id=a585d5c2-90f6-4817-9408-ec0539549686&amp;DC=GB1&amp;pkey=842d45aa-7f8a-4e07-a485-d29a5e28ec36&amp;wdwaccluster=GB1">
            <a:extLst>
              <a:ext uri="{FF2B5EF4-FFF2-40B4-BE49-F238E27FC236}">
                <a16:creationId xmlns:a16="http://schemas.microsoft.com/office/drawing/2014/main" id="{834FD545-5223-4B33-9729-65AA96B300C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12217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55BA9AC8-EA60-644D-9DDA-B76203EA1E87}"/>
              </a:ext>
            </a:extLst>
          </p:cNvPr>
          <p:cNvSpPr>
            <a:spLocks noGrp="1"/>
          </p:cNvSpPr>
          <p:nvPr>
            <p:ph type="title"/>
          </p:nvPr>
        </p:nvSpPr>
        <p:spPr>
          <a:xfrm>
            <a:off x="635000" y="2858947"/>
            <a:ext cx="3890701" cy="682906"/>
          </a:xfrm>
        </p:spPr>
        <p:txBody>
          <a:bodyPr/>
          <a:lstStyle/>
          <a:p>
            <a:r>
              <a:rPr lang="en-US" dirty="0">
                <a:solidFill>
                  <a:schemeClr val="tx1"/>
                </a:solidFill>
                <a:latin typeface="+mn-lt"/>
              </a:rPr>
              <a:t>OUTLINE</a:t>
            </a:r>
          </a:p>
        </p:txBody>
      </p:sp>
      <p:sp>
        <p:nvSpPr>
          <p:cNvPr id="17" name="Content Placeholder 16">
            <a:extLst>
              <a:ext uri="{FF2B5EF4-FFF2-40B4-BE49-F238E27FC236}">
                <a16:creationId xmlns:a16="http://schemas.microsoft.com/office/drawing/2014/main" id="{8E7591AD-81F4-2E45-AE36-F4DA40C19031}"/>
              </a:ext>
            </a:extLst>
          </p:cNvPr>
          <p:cNvSpPr>
            <a:spLocks noGrp="1"/>
          </p:cNvSpPr>
          <p:nvPr>
            <p:ph sz="half" idx="2"/>
          </p:nvPr>
        </p:nvSpPr>
        <p:spPr>
          <a:xfrm>
            <a:off x="4525700" y="1584252"/>
            <a:ext cx="6734179" cy="2906726"/>
          </a:xfrm>
        </p:spPr>
        <p:txBody>
          <a:bodyPr>
            <a:normAutofit fontScale="25000" lnSpcReduction="20000"/>
          </a:bodyPr>
          <a:lstStyle/>
          <a:p>
            <a:pPr marL="0" indent="0">
              <a:buNone/>
            </a:pPr>
            <a:endParaRPr lang="en-US" dirty="0"/>
          </a:p>
          <a:p>
            <a:pPr marL="0" indent="0">
              <a:buNone/>
            </a:pPr>
            <a:endParaRPr lang="en-US" sz="6400" dirty="0"/>
          </a:p>
          <a:p>
            <a:pPr marL="0" indent="0">
              <a:buNone/>
            </a:pPr>
            <a:endParaRPr lang="en-US" sz="6400" dirty="0"/>
          </a:p>
          <a:p>
            <a:pPr algn="just"/>
            <a:r>
              <a:rPr lang="en-US" sz="9600" dirty="0">
                <a:latin typeface="Arial" panose="020B0604020202020204" pitchFamily="34" charset="0"/>
              </a:rPr>
              <a:t>Audit Objective and Scope</a:t>
            </a:r>
          </a:p>
          <a:p>
            <a:pPr algn="just"/>
            <a:r>
              <a:rPr lang="en-US" sz="9600" dirty="0">
                <a:latin typeface="Arial" panose="020B0604020202020204" pitchFamily="34" charset="0"/>
                <a:cs typeface="Arial"/>
              </a:rPr>
              <a:t>Methodology</a:t>
            </a:r>
          </a:p>
          <a:p>
            <a:pPr algn="just"/>
            <a:r>
              <a:rPr lang="en-US" sz="9600" dirty="0">
                <a:latin typeface="Arial" panose="020B0604020202020204" pitchFamily="34" charset="0"/>
                <a:cs typeface="Arial"/>
              </a:rPr>
              <a:t>Recommendations Summary</a:t>
            </a:r>
            <a:endParaRPr lang="en-US" sz="9600" dirty="0">
              <a:latin typeface="Arial" panose="020B0604020202020204" pitchFamily="34" charset="0"/>
            </a:endParaRPr>
          </a:p>
          <a:p>
            <a:pPr algn="just"/>
            <a:r>
              <a:rPr lang="en-US" sz="9600" dirty="0">
                <a:latin typeface="Arial" panose="020B0604020202020204" pitchFamily="34" charset="0"/>
                <a:cs typeface="Arial"/>
              </a:rPr>
              <a:t>One Prior Finding with Five Recommendations</a:t>
            </a:r>
            <a:endParaRPr lang="en-US" sz="9600" dirty="0">
              <a:latin typeface="Arial" panose="020B0604020202020204" pitchFamily="34" charset="0"/>
            </a:endParaRPr>
          </a:p>
          <a:p>
            <a:pPr algn="just"/>
            <a:r>
              <a:rPr lang="en-US" sz="9600" dirty="0">
                <a:latin typeface="Arial" panose="020B0604020202020204" pitchFamily="34" charset="0"/>
              </a:rPr>
              <a:t>Questions?</a:t>
            </a:r>
          </a:p>
          <a:p>
            <a:pPr marL="0" indent="0" algn="just">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2" name="Slide Number Placeholder 1"/>
          <p:cNvSpPr>
            <a:spLocks noGrp="1"/>
          </p:cNvSpPr>
          <p:nvPr>
            <p:ph type="sldNum" sz="quarter" idx="12"/>
          </p:nvPr>
        </p:nvSpPr>
        <p:spPr/>
        <p:txBody>
          <a:bodyPr/>
          <a:lstStyle/>
          <a:p>
            <a:fld id="{3A98EE3D-8CD1-4C3F-BD1C-C98C9596463C}" type="slidenum">
              <a:rPr lang="en-US" noProof="0" smtClean="0"/>
              <a:t>2</a:t>
            </a:fld>
            <a:endParaRPr lang="en-US" noProof="0" dirty="0"/>
          </a:p>
        </p:txBody>
      </p:sp>
    </p:spTree>
    <p:extLst>
      <p:ext uri="{BB962C8B-B14F-4D97-AF65-F5344CB8AC3E}">
        <p14:creationId xmlns:p14="http://schemas.microsoft.com/office/powerpoint/2010/main" val="2276898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00900CD-B943-934F-857F-30AA913FE9D9}"/>
              </a:ext>
            </a:extLst>
          </p:cNvPr>
          <p:cNvSpPr>
            <a:spLocks noGrp="1"/>
          </p:cNvSpPr>
          <p:nvPr>
            <p:ph type="title"/>
          </p:nvPr>
        </p:nvSpPr>
        <p:spPr>
          <a:xfrm>
            <a:off x="1191129" y="620494"/>
            <a:ext cx="10622844" cy="1794933"/>
          </a:xfrm>
        </p:spPr>
        <p:txBody>
          <a:bodyPr>
            <a:normAutofit/>
          </a:bodyPr>
          <a:lstStyle/>
          <a:p>
            <a:r>
              <a:rPr lang="en-US" sz="2700" b="1" dirty="0">
                <a:latin typeface="+mn-lt"/>
              </a:rPr>
              <a:t>AUDIT OBJECTIVE AND </a:t>
            </a:r>
            <a:br>
              <a:rPr lang="en-US" sz="2700" b="1" dirty="0">
                <a:latin typeface="+mn-lt"/>
              </a:rPr>
            </a:br>
            <a:r>
              <a:rPr lang="en-US" sz="2700" b="1" dirty="0">
                <a:latin typeface="+mn-lt"/>
              </a:rPr>
              <a:t>SCOPE</a:t>
            </a:r>
          </a:p>
        </p:txBody>
      </p:sp>
      <p:sp>
        <p:nvSpPr>
          <p:cNvPr id="12" name="Content Placeholder 11">
            <a:extLst>
              <a:ext uri="{FF2B5EF4-FFF2-40B4-BE49-F238E27FC236}">
                <a16:creationId xmlns:a16="http://schemas.microsoft.com/office/drawing/2014/main" id="{2A09EEBC-5E2C-D240-A5D6-6952B8392E49}"/>
              </a:ext>
            </a:extLst>
          </p:cNvPr>
          <p:cNvSpPr>
            <a:spLocks noGrp="1"/>
          </p:cNvSpPr>
          <p:nvPr>
            <p:ph sz="half" idx="2"/>
          </p:nvPr>
        </p:nvSpPr>
        <p:spPr>
          <a:xfrm>
            <a:off x="1191129" y="2034622"/>
            <a:ext cx="4476448" cy="4018844"/>
          </a:xfrm>
        </p:spPr>
        <p:txBody>
          <a:bodyPr vert="horz" lIns="0" tIns="45720" rIns="0" bIns="45720" rtlCol="0" anchor="t">
            <a:normAutofit/>
          </a:bodyPr>
          <a:lstStyle/>
          <a:p>
            <a:pPr marL="285750" indent="-285750" algn="just">
              <a:buFont typeface="Arial" panose="020B0604020202020204" pitchFamily="34" charset="0"/>
              <a:buChar char="•"/>
            </a:pPr>
            <a:r>
              <a:rPr lang="en-US" dirty="0">
                <a:cs typeface="Arial"/>
              </a:rPr>
              <a:t>The objective of the audit was to follow up on the prior finding and recommendations included in the previous Biennial Performance Audit Report, dated December 30, 2021.</a:t>
            </a:r>
          </a:p>
          <a:p>
            <a:pPr marL="285750" indent="-285750" algn="just">
              <a:buFont typeface="Arial" panose="020B0604020202020204" pitchFamily="34" charset="0"/>
              <a:buChar char="•"/>
            </a:pPr>
            <a:r>
              <a:rPr lang="en-US" dirty="0">
                <a:cs typeface="Arial"/>
              </a:rPr>
              <a:t>Fiscal Years Ended June 30, 2020 and June 30, 2019</a:t>
            </a:r>
          </a:p>
          <a:p>
            <a:endParaRPr lang="en-US" dirty="0">
              <a:cs typeface="Arial"/>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6" name="Picture Placeholder 6">
            <a:extLst>
              <a:ext uri="{FF2B5EF4-FFF2-40B4-BE49-F238E27FC236}">
                <a16:creationId xmlns:a16="http://schemas.microsoft.com/office/drawing/2014/main" id="{9C298109-5CDF-4D2D-A158-7A9F3C3525E6}"/>
              </a:ext>
            </a:extLst>
          </p:cNvPr>
          <p:cNvPicPr>
            <a:picLocks noGrp="1" noChangeAspect="1"/>
          </p:cNvPicPr>
          <p:nvPr>
            <p:ph type="pic" sz="quarter" idx="13"/>
          </p:nvPr>
        </p:nvPicPr>
        <p:blipFill>
          <a:blip r:embed="rId2"/>
          <a:srcRect l="16421" r="16421"/>
          <a:stretch>
            <a:fillRect/>
          </a:stretch>
        </p:blipFill>
        <p:spPr>
          <a:xfrm>
            <a:off x="5912286" y="620494"/>
            <a:ext cx="5603439" cy="5604556"/>
          </a:xfrm>
        </p:spPr>
      </p:pic>
      <p:sp>
        <p:nvSpPr>
          <p:cNvPr id="3" name="Slide Number Placeholder 2"/>
          <p:cNvSpPr>
            <a:spLocks noGrp="1"/>
          </p:cNvSpPr>
          <p:nvPr>
            <p:ph type="sldNum" sz="quarter" idx="12"/>
          </p:nvPr>
        </p:nvSpPr>
        <p:spPr/>
        <p:txBody>
          <a:bodyPr/>
          <a:lstStyle/>
          <a:p>
            <a:fld id="{3A98EE3D-8CD1-4C3F-BD1C-C98C9596463C}" type="slidenum">
              <a:rPr lang="en-US" noProof="0" smtClean="0"/>
              <a:t>3</a:t>
            </a:fld>
            <a:endParaRPr lang="en-US" noProof="0" dirty="0"/>
          </a:p>
        </p:txBody>
      </p:sp>
    </p:spTree>
    <p:extLst>
      <p:ext uri="{BB962C8B-B14F-4D97-AF65-F5344CB8AC3E}">
        <p14:creationId xmlns:p14="http://schemas.microsoft.com/office/powerpoint/2010/main" val="1255359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31FB3-8761-4C62-A879-97C144611878}"/>
              </a:ext>
            </a:extLst>
          </p:cNvPr>
          <p:cNvSpPr>
            <a:spLocks noGrp="1"/>
          </p:cNvSpPr>
          <p:nvPr>
            <p:ph type="title"/>
          </p:nvPr>
        </p:nvSpPr>
        <p:spPr>
          <a:xfrm>
            <a:off x="1026725" y="835379"/>
            <a:ext cx="10128955" cy="612422"/>
          </a:xfrm>
        </p:spPr>
        <p:txBody>
          <a:bodyPr>
            <a:normAutofit/>
          </a:bodyPr>
          <a:lstStyle/>
          <a:p>
            <a:pPr>
              <a:spcAft>
                <a:spcPts val="400"/>
              </a:spcAft>
            </a:pPr>
            <a:r>
              <a:rPr lang="en-US" b="1" dirty="0">
                <a:latin typeface="Arial"/>
                <a:cs typeface="Arial"/>
              </a:rPr>
              <a:t>METHODOLOGY</a:t>
            </a:r>
          </a:p>
        </p:txBody>
      </p:sp>
      <p:sp>
        <p:nvSpPr>
          <p:cNvPr id="3" name="Slide Number Placeholder 2"/>
          <p:cNvSpPr>
            <a:spLocks noGrp="1"/>
          </p:cNvSpPr>
          <p:nvPr>
            <p:ph type="sldNum" sz="quarter" idx="12"/>
          </p:nvPr>
        </p:nvSpPr>
        <p:spPr/>
        <p:txBody>
          <a:bodyPr/>
          <a:lstStyle/>
          <a:p>
            <a:fld id="{3A98EE3D-8CD1-4C3F-BD1C-C98C9596463C}" type="slidenum">
              <a:rPr lang="en-US" noProof="0" smtClean="0"/>
              <a:t>4</a:t>
            </a:fld>
            <a:endParaRPr lang="en-US" noProof="0" dirty="0"/>
          </a:p>
        </p:txBody>
      </p:sp>
      <p:sp>
        <p:nvSpPr>
          <p:cNvPr id="5" name="Content Placeholder 4"/>
          <p:cNvSpPr>
            <a:spLocks noGrp="1"/>
          </p:cNvSpPr>
          <p:nvPr>
            <p:ph idx="1"/>
          </p:nvPr>
        </p:nvSpPr>
        <p:spPr>
          <a:xfrm>
            <a:off x="975360" y="1297172"/>
            <a:ext cx="10180320" cy="4554989"/>
          </a:xfrm>
        </p:spPr>
        <p:txBody>
          <a:bodyPr vert="horz" lIns="0" tIns="45720" rIns="0" bIns="45720" rtlCol="0" anchor="t">
            <a:noAutofit/>
          </a:bodyPr>
          <a:lstStyle/>
          <a:p>
            <a:pPr marL="200660" lvl="1" indent="0" algn="just">
              <a:spcBef>
                <a:spcPts val="0"/>
              </a:spcBef>
              <a:spcAft>
                <a:spcPts val="0"/>
              </a:spcAft>
              <a:buNone/>
            </a:pPr>
            <a:endParaRPr lang="en-US" dirty="0">
              <a:cs typeface="Arial"/>
            </a:endParaRPr>
          </a:p>
          <a:p>
            <a:pPr marL="486410" lvl="1" indent="-285750" algn="just">
              <a:spcBef>
                <a:spcPts val="0"/>
              </a:spcBef>
              <a:spcAft>
                <a:spcPts val="0"/>
              </a:spcAft>
              <a:buFont typeface="Arial" panose="020B0604020202020204" pitchFamily="34" charset="0"/>
              <a:buChar char="•"/>
            </a:pPr>
            <a:r>
              <a:rPr lang="en-US" dirty="0"/>
              <a:t>Reviewed the agency provided support and performed testing as necessary to determine the status of the management action plans. </a:t>
            </a:r>
            <a:r>
              <a:rPr lang="en-US" dirty="0">
                <a:ea typeface="+mn-lt"/>
                <a:cs typeface="+mn-lt"/>
              </a:rPr>
              <a:t> </a:t>
            </a:r>
          </a:p>
          <a:p>
            <a:pPr marL="486410" lvl="1" indent="-285750" algn="just">
              <a:spcBef>
                <a:spcPts val="0"/>
              </a:spcBef>
              <a:spcAft>
                <a:spcPts val="0"/>
              </a:spcAft>
              <a:buFont typeface="Arial" panose="020B0604020202020204" pitchFamily="34" charset="0"/>
              <a:buChar char="•"/>
            </a:pPr>
            <a:endParaRPr lang="en-US" dirty="0">
              <a:cs typeface="Arial"/>
            </a:endParaRPr>
          </a:p>
          <a:p>
            <a:pPr marL="486410" lvl="1" indent="-285750" algn="just">
              <a:spcBef>
                <a:spcPts val="0"/>
              </a:spcBef>
              <a:spcAft>
                <a:spcPts val="0"/>
              </a:spcAft>
              <a:buFont typeface="Arial" panose="020B0604020202020204" pitchFamily="34" charset="0"/>
              <a:buChar char="•"/>
            </a:pPr>
            <a:r>
              <a:rPr lang="en-US" dirty="0"/>
              <a:t>Conducted meetings and walkthroughs with MOHS and the Identity Access Project (IAP) management to obtain an understanding of the </a:t>
            </a:r>
            <a:r>
              <a:rPr lang="en-US" dirty="0">
                <a:solidFill>
                  <a:srgbClr val="191919"/>
                </a:solidFill>
              </a:rPr>
              <a:t>case conferencing</a:t>
            </a:r>
            <a:r>
              <a:rPr lang="en-US" dirty="0">
                <a:solidFill>
                  <a:srgbClr val="FF0000"/>
                </a:solidFill>
              </a:rPr>
              <a:t> </a:t>
            </a:r>
            <a:r>
              <a:rPr lang="en-US" dirty="0"/>
              <a:t>and IAP processes.  </a:t>
            </a:r>
          </a:p>
          <a:p>
            <a:pPr marL="486410" lvl="1" indent="-285750">
              <a:spcBef>
                <a:spcPts val="0"/>
              </a:spcBef>
              <a:spcAft>
                <a:spcPts val="0"/>
              </a:spcAft>
              <a:buFont typeface="Arial" panose="020B0604020202020204" pitchFamily="34" charset="0"/>
              <a:buChar char="•"/>
            </a:pPr>
            <a:endParaRPr lang="en-US" dirty="0">
              <a:ea typeface="+mn-lt"/>
              <a:cs typeface="+mn-lt"/>
            </a:endParaRPr>
          </a:p>
          <a:p>
            <a:pPr marL="486410" lvl="1" indent="-285750">
              <a:spcBef>
                <a:spcPts val="0"/>
              </a:spcBef>
              <a:spcAft>
                <a:spcPts val="0"/>
              </a:spcAft>
              <a:buFont typeface="Arial" panose="020B0604020202020204" pitchFamily="34" charset="0"/>
              <a:buChar char="•"/>
            </a:pPr>
            <a:r>
              <a:rPr lang="en-US" dirty="0"/>
              <a:t>Reviewed the following documents: </a:t>
            </a:r>
            <a:r>
              <a:rPr lang="en-US" dirty="0">
                <a:ea typeface="+mn-lt"/>
                <a:cs typeface="+mn-lt"/>
              </a:rPr>
              <a:t> </a:t>
            </a:r>
          </a:p>
          <a:p>
            <a:pPr marL="463550" lvl="1" indent="-182245">
              <a:spcBef>
                <a:spcPts val="0"/>
              </a:spcBef>
              <a:spcAft>
                <a:spcPts val="0"/>
              </a:spcAft>
              <a:buFont typeface="Arial" panose="020F0502020204030204" pitchFamily="34" charset="0"/>
              <a:buChar char="•"/>
            </a:pPr>
            <a:endParaRPr lang="en-US" dirty="0">
              <a:cs typeface="Arial"/>
            </a:endParaRPr>
          </a:p>
          <a:p>
            <a:pPr marL="1028700" lvl="1" indent="-400050" algn="just">
              <a:spcBef>
                <a:spcPts val="0"/>
              </a:spcBef>
              <a:spcAft>
                <a:spcPts val="0"/>
              </a:spcAft>
              <a:buFont typeface="+mj-lt"/>
              <a:buAutoNum type="romanLcPeriod"/>
            </a:pPr>
            <a:r>
              <a:rPr lang="en-US" sz="1800" dirty="0"/>
              <a:t>Minutes, email communications, and supporting documentation evidencing activities related to HOME ARP funding and landlord engagement to move toward establishment of an MOHS inventory of permanent housing;</a:t>
            </a:r>
          </a:p>
          <a:p>
            <a:pPr marL="1028700" lvl="1" indent="-400050" algn="just">
              <a:lnSpc>
                <a:spcPct val="200000"/>
              </a:lnSpc>
              <a:spcBef>
                <a:spcPts val="0"/>
              </a:spcBef>
              <a:spcAft>
                <a:spcPts val="0"/>
              </a:spcAft>
              <a:buFont typeface="+mj-lt"/>
              <a:buAutoNum type="romanLcPeriod"/>
            </a:pPr>
            <a:r>
              <a:rPr lang="en-US" sz="1800" dirty="0"/>
              <a:t>MOHS new employee data associated with onboarding of key staff; and</a:t>
            </a:r>
          </a:p>
          <a:p>
            <a:pPr marL="1028700" lvl="1" indent="-400050" algn="just">
              <a:lnSpc>
                <a:spcPct val="200000"/>
              </a:lnSpc>
              <a:spcBef>
                <a:spcPts val="0"/>
              </a:spcBef>
              <a:spcAft>
                <a:spcPts val="0"/>
              </a:spcAft>
              <a:buFont typeface="+mj-lt"/>
              <a:buAutoNum type="romanLcPeriod"/>
            </a:pPr>
            <a:r>
              <a:rPr lang="en-US" sz="1800" dirty="0"/>
              <a:t>Ranking and Scoring of subrecipient housing providers for FY22 and FY21. </a:t>
            </a:r>
          </a:p>
          <a:p>
            <a:pPr marL="281305" lvl="1" indent="0">
              <a:spcBef>
                <a:spcPts val="0"/>
              </a:spcBef>
              <a:spcAft>
                <a:spcPts val="0"/>
              </a:spcAft>
              <a:buNone/>
            </a:pPr>
            <a:endParaRPr lang="en-US" dirty="0">
              <a:ea typeface="+mn-lt"/>
              <a:cs typeface="+mn-lt"/>
            </a:endParaRPr>
          </a:p>
          <a:p>
            <a:pPr marL="281305" lvl="1" indent="0">
              <a:spcBef>
                <a:spcPts val="0"/>
              </a:spcBef>
              <a:spcAft>
                <a:spcPts val="0"/>
              </a:spcAft>
              <a:buNone/>
            </a:pPr>
            <a:r>
              <a:rPr lang="en-US" dirty="0">
                <a:ea typeface="+mn-lt"/>
                <a:cs typeface="+mn-lt"/>
              </a:rPr>
              <a:t> </a:t>
            </a:r>
          </a:p>
          <a:p>
            <a:pPr marL="463550" lvl="1" indent="-182245">
              <a:spcBef>
                <a:spcPts val="0"/>
              </a:spcBef>
              <a:spcAft>
                <a:spcPts val="0"/>
              </a:spcAft>
              <a:buFont typeface="Arial" panose="020F0502020204030204" pitchFamily="34" charset="0"/>
              <a:buChar char="•"/>
            </a:pPr>
            <a:endParaRPr lang="en-US" dirty="0">
              <a:cs typeface="Arial"/>
            </a:endParaRPr>
          </a:p>
        </p:txBody>
      </p:sp>
    </p:spTree>
    <p:extLst>
      <p:ext uri="{BB962C8B-B14F-4D97-AF65-F5344CB8AC3E}">
        <p14:creationId xmlns:p14="http://schemas.microsoft.com/office/powerpoint/2010/main" val="140209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2B81DF-28FD-E094-167B-91F5CE007F2E}"/>
              </a:ext>
            </a:extLst>
          </p:cNvPr>
          <p:cNvSpPr>
            <a:spLocks noGrp="1"/>
          </p:cNvSpPr>
          <p:nvPr>
            <p:ph type="sldNum" sz="quarter" idx="12"/>
          </p:nvPr>
        </p:nvSpPr>
        <p:spPr/>
        <p:txBody>
          <a:bodyPr/>
          <a:lstStyle/>
          <a:p>
            <a:fld id="{3A98EE3D-8CD1-4C3F-BD1C-C98C9596463C}" type="slidenum">
              <a:rPr lang="en-US" noProof="0" smtClean="0"/>
              <a:t>5</a:t>
            </a:fld>
            <a:endParaRPr lang="en-US" noProof="0" dirty="0"/>
          </a:p>
        </p:txBody>
      </p:sp>
      <p:graphicFrame>
        <p:nvGraphicFramePr>
          <p:cNvPr id="7" name="Chart 6">
            <a:extLst>
              <a:ext uri="{FF2B5EF4-FFF2-40B4-BE49-F238E27FC236}">
                <a16:creationId xmlns:a16="http://schemas.microsoft.com/office/drawing/2014/main" id="{E6FCC234-68C9-EFAB-C53B-C08C94C5FA01}"/>
              </a:ext>
            </a:extLst>
          </p:cNvPr>
          <p:cNvGraphicFramePr/>
          <p:nvPr>
            <p:extLst>
              <p:ext uri="{D42A27DB-BD31-4B8C-83A1-F6EECF244321}">
                <p14:modId xmlns:p14="http://schemas.microsoft.com/office/powerpoint/2010/main" val="1016235688"/>
              </p:ext>
            </p:extLst>
          </p:nvPr>
        </p:nvGraphicFramePr>
        <p:xfrm>
          <a:off x="6665720" y="803305"/>
          <a:ext cx="4620689" cy="53813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8">
            <a:extLst>
              <a:ext uri="{FF2B5EF4-FFF2-40B4-BE49-F238E27FC236}">
                <a16:creationId xmlns:a16="http://schemas.microsoft.com/office/drawing/2014/main" id="{F6EA603B-14A6-B51F-0A90-9F4DADA95EB4}"/>
              </a:ext>
            </a:extLst>
          </p:cNvPr>
          <p:cNvGraphicFramePr>
            <a:graphicFrameLocks noGrp="1"/>
          </p:cNvGraphicFramePr>
          <p:nvPr>
            <p:extLst>
              <p:ext uri="{D42A27DB-BD31-4B8C-83A1-F6EECF244321}">
                <p14:modId xmlns:p14="http://schemas.microsoft.com/office/powerpoint/2010/main" val="340864891"/>
              </p:ext>
            </p:extLst>
          </p:nvPr>
        </p:nvGraphicFramePr>
        <p:xfrm>
          <a:off x="686131" y="673384"/>
          <a:ext cx="5811521" cy="5511231"/>
        </p:xfrm>
        <a:graphic>
          <a:graphicData uri="http://schemas.openxmlformats.org/drawingml/2006/table">
            <a:tbl>
              <a:tblPr firstRow="1" bandRow="1">
                <a:tableStyleId>{5C22544A-7EE6-4342-B048-85BDC9FD1C3A}</a:tableStyleId>
              </a:tblPr>
              <a:tblGrid>
                <a:gridCol w="5811521">
                  <a:extLst>
                    <a:ext uri="{9D8B030D-6E8A-4147-A177-3AD203B41FA5}">
                      <a16:colId xmlns:a16="http://schemas.microsoft.com/office/drawing/2014/main" val="2407734947"/>
                    </a:ext>
                  </a:extLst>
                </a:gridCol>
              </a:tblGrid>
              <a:tr h="55112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dk1"/>
                          </a:solidFill>
                          <a:effectLst/>
                          <a:latin typeface="+mn-lt"/>
                          <a:ea typeface="+mn-ea"/>
                          <a:cs typeface="+mn-cs"/>
                        </a:rPr>
                        <a:t>Finding:</a:t>
                      </a:r>
                    </a:p>
                    <a:p>
                      <a:pPr marL="0" marR="0" lvl="0" indent="0" algn="l" defTabSz="914400" rtl="0" eaLnBrk="1" fontAlgn="auto" latinLnBrk="0" hangingPunct="1">
                        <a:lnSpc>
                          <a:spcPct val="50000"/>
                        </a:lnSpc>
                        <a:spcBef>
                          <a:spcPts val="0"/>
                        </a:spcBef>
                        <a:spcAft>
                          <a:spcPts val="0"/>
                        </a:spcAft>
                        <a:buClrTx/>
                        <a:buSzTx/>
                        <a:buFontTx/>
                        <a:buNone/>
                        <a:tabLst/>
                        <a:defRPr/>
                      </a:pPr>
                      <a:endParaRPr lang="en-US" sz="1800" b="1" i="0" kern="1200" dirty="0">
                        <a:solidFill>
                          <a:schemeClr val="dk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The current process takes 158 median days or 248 average days to transition individuals into permanent housing. The absence of adequate and available housing inventory, time it takes to obtain necessary personal documentation, and lack of monitoring contributed to delays in the process. Lack of review of financial and housing. utilization data throughout the year did not allow MOHS to service the homeless community efficiently or effectively. Detailed ad hoc reports of the time required to complete key activities / milestones are not produced and utilized. There are no processes and controls to validate client submitted information for permanent housing services.</a:t>
                      </a:r>
                      <a:r>
                        <a:rPr lang="en-US" sz="1800" b="0" i="0" kern="1200" dirty="0">
                          <a:solidFill>
                            <a:schemeClr val="dk1"/>
                          </a:solidFill>
                          <a:effectLst/>
                          <a:latin typeface="+mn-lt"/>
                          <a:ea typeface="+mn-ea"/>
                          <a:cs typeface="+mn-cs"/>
                        </a:rPr>
                        <a:t>  </a:t>
                      </a:r>
                    </a:p>
                    <a:p>
                      <a:pPr marL="0" marR="0" lvl="0" indent="0" algn="l" defTabSz="914400" rtl="0" eaLnBrk="1" fontAlgn="auto" latinLnBrk="0" hangingPunct="1">
                        <a:lnSpc>
                          <a:spcPct val="50000"/>
                        </a:lnSpc>
                        <a:spcBef>
                          <a:spcPts val="0"/>
                        </a:spcBef>
                        <a:spcAft>
                          <a:spcPts val="0"/>
                        </a:spcAft>
                        <a:buClrTx/>
                        <a:buSzTx/>
                        <a:buFontTx/>
                        <a:buNone/>
                        <a:tabLst/>
                        <a:defRPr/>
                      </a:pPr>
                      <a:endParaRPr lang="en-US" sz="1800" b="0" i="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dk1"/>
                          </a:solidFill>
                          <a:effectLst/>
                          <a:latin typeface="+mn-lt"/>
                          <a:ea typeface="+mn-ea"/>
                          <a:cs typeface="+mn-cs"/>
                        </a:rPr>
                        <a:t>Implementation Summary: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1" i="0" kern="1200" dirty="0">
                        <a:solidFill>
                          <a:schemeClr val="dk1"/>
                        </a:solidFill>
                        <a:effectLst/>
                        <a:latin typeface="+mn-lt"/>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kern="1200" dirty="0">
                          <a:solidFill>
                            <a:srgbClr val="191919"/>
                          </a:solidFill>
                          <a:effectLst/>
                          <a:latin typeface="+mn-lt"/>
                          <a:ea typeface="+mn-ea"/>
                          <a:cs typeface="+mn-cs"/>
                        </a:rPr>
                        <a:t>Three recommendations were partially implemented, or 60 percent.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0" i="0" kern="1200" dirty="0">
                        <a:solidFill>
                          <a:srgbClr val="191919"/>
                        </a:solidFill>
                        <a:effectLst/>
                        <a:latin typeface="+mn-lt"/>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kern="1200" dirty="0">
                          <a:solidFill>
                            <a:srgbClr val="191919"/>
                          </a:solidFill>
                          <a:effectLst/>
                          <a:latin typeface="+mn-lt"/>
                          <a:ea typeface="+mn-ea"/>
                          <a:cs typeface="+mn-cs"/>
                        </a:rPr>
                        <a:t>Two recommendations were not implemented, or 40 percent.</a:t>
                      </a:r>
                      <a:endParaRPr lang="en-US" dirty="0"/>
                    </a:p>
                  </a:txBody>
                  <a:tcPr/>
                </a:tc>
                <a:extLst>
                  <a:ext uri="{0D108BD9-81ED-4DB2-BD59-A6C34878D82A}">
                    <a16:rowId xmlns:a16="http://schemas.microsoft.com/office/drawing/2014/main" val="4068702213"/>
                  </a:ext>
                </a:extLst>
              </a:tr>
            </a:tbl>
          </a:graphicData>
        </a:graphic>
      </p:graphicFrame>
    </p:spTree>
    <p:extLst>
      <p:ext uri="{BB962C8B-B14F-4D97-AF65-F5344CB8AC3E}">
        <p14:creationId xmlns:p14="http://schemas.microsoft.com/office/powerpoint/2010/main" val="2261979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5623F1-A9B5-45B7-A551-9316AB2EED64}"/>
              </a:ext>
            </a:extLst>
          </p:cNvPr>
          <p:cNvSpPr>
            <a:spLocks noGrp="1"/>
          </p:cNvSpPr>
          <p:nvPr>
            <p:ph type="sldNum" sz="quarter" idx="12"/>
          </p:nvPr>
        </p:nvSpPr>
        <p:spPr/>
        <p:txBody>
          <a:bodyPr/>
          <a:lstStyle/>
          <a:p>
            <a:fld id="{3A98EE3D-8CD1-4C3F-BD1C-C98C9596463C}" type="slidenum">
              <a:rPr lang="en-US" noProof="0" smtClean="0"/>
              <a:t>6</a:t>
            </a:fld>
            <a:endParaRPr lang="en-US" noProof="0" dirty="0"/>
          </a:p>
        </p:txBody>
      </p:sp>
      <p:sp>
        <p:nvSpPr>
          <p:cNvPr id="4" name="Title 3">
            <a:extLst>
              <a:ext uri="{FF2B5EF4-FFF2-40B4-BE49-F238E27FC236}">
                <a16:creationId xmlns:a16="http://schemas.microsoft.com/office/drawing/2014/main" id="{2B052934-91D2-4AF6-BC52-98624A8350E3}"/>
              </a:ext>
            </a:extLst>
          </p:cNvPr>
          <p:cNvSpPr>
            <a:spLocks noGrp="1"/>
          </p:cNvSpPr>
          <p:nvPr>
            <p:ph type="title"/>
          </p:nvPr>
        </p:nvSpPr>
        <p:spPr/>
        <p:txBody>
          <a:bodyPr/>
          <a:lstStyle/>
          <a:p>
            <a:endParaRPr lang="en-US"/>
          </a:p>
        </p:txBody>
      </p:sp>
      <p:graphicFrame>
        <p:nvGraphicFramePr>
          <p:cNvPr id="3" name="Table 2">
            <a:extLst>
              <a:ext uri="{FF2B5EF4-FFF2-40B4-BE49-F238E27FC236}">
                <a16:creationId xmlns:a16="http://schemas.microsoft.com/office/drawing/2014/main" id="{967D4B9A-C842-4EBA-8023-DD8E5B4EFAE6}"/>
              </a:ext>
            </a:extLst>
          </p:cNvPr>
          <p:cNvGraphicFramePr>
            <a:graphicFrameLocks noGrp="1"/>
          </p:cNvGraphicFramePr>
          <p:nvPr>
            <p:extLst>
              <p:ext uri="{D42A27DB-BD31-4B8C-83A1-F6EECF244321}">
                <p14:modId xmlns:p14="http://schemas.microsoft.com/office/powerpoint/2010/main" val="4027676432"/>
              </p:ext>
            </p:extLst>
          </p:nvPr>
        </p:nvGraphicFramePr>
        <p:xfrm>
          <a:off x="457200" y="132080"/>
          <a:ext cx="11616367" cy="6094984"/>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510032108"/>
                    </a:ext>
                  </a:extLst>
                </a:gridCol>
                <a:gridCol w="5557899">
                  <a:extLst>
                    <a:ext uri="{9D8B030D-6E8A-4147-A177-3AD203B41FA5}">
                      <a16:colId xmlns:a16="http://schemas.microsoft.com/office/drawing/2014/main" val="3438768067"/>
                    </a:ext>
                  </a:extLst>
                </a:gridCol>
                <a:gridCol w="5850188">
                  <a:extLst>
                    <a:ext uri="{9D8B030D-6E8A-4147-A177-3AD203B41FA5}">
                      <a16:colId xmlns:a16="http://schemas.microsoft.com/office/drawing/2014/main" val="3584337641"/>
                    </a:ext>
                  </a:extLst>
                </a:gridCol>
              </a:tblGrid>
              <a:tr h="989161">
                <a:tc gridSpan="3">
                  <a:txBody>
                    <a:bodyPr/>
                    <a:lstStyle/>
                    <a:p>
                      <a:pPr algn="l">
                        <a:spcBef>
                          <a:spcPts val="0"/>
                        </a:spcBef>
                        <a:spcAft>
                          <a:spcPts val="400"/>
                        </a:spcAft>
                      </a:pPr>
                      <a:r>
                        <a:rPr lang="en-US" b="1" dirty="0">
                          <a:solidFill>
                            <a:srgbClr val="191919"/>
                          </a:solidFill>
                        </a:rPr>
                        <a:t>Table I</a:t>
                      </a:r>
                    </a:p>
                    <a:p>
                      <a:pPr algn="ctr"/>
                      <a:r>
                        <a:rPr lang="en-US" sz="1600" b="1" dirty="0">
                          <a:solidFill>
                            <a:srgbClr val="191919"/>
                          </a:solidFill>
                        </a:rPr>
                        <a:t>Summary of Implementation Status of Audit Finding and Recommendations from the Performance Audit Report for Fiscal Years Ending 2021 and 2020</a:t>
                      </a:r>
                    </a:p>
                  </a:txBody>
                  <a:tcPr/>
                </a:tc>
                <a:tc hMerge="1">
                  <a:txBody>
                    <a:bodyPr/>
                    <a:lstStyle/>
                    <a:p>
                      <a:pPr algn="ctr"/>
                      <a:endParaRPr lang="en-US" sz="1600" b="1" dirty="0">
                        <a:solidFill>
                          <a:srgbClr val="191919"/>
                        </a:solidFill>
                      </a:endParaRPr>
                    </a:p>
                  </a:txBody>
                  <a:tcPr/>
                </a:tc>
                <a:tc hMerge="1">
                  <a:txBody>
                    <a:bodyPr/>
                    <a:lstStyle/>
                    <a:p>
                      <a:pPr algn="ctr"/>
                      <a:endParaRPr lang="en-US" sz="1600" b="1" dirty="0">
                        <a:solidFill>
                          <a:srgbClr val="191919"/>
                        </a:solidFill>
                      </a:endParaRPr>
                    </a:p>
                  </a:txBody>
                  <a:tcPr/>
                </a:tc>
                <a:extLst>
                  <a:ext uri="{0D108BD9-81ED-4DB2-BD59-A6C34878D82A}">
                    <a16:rowId xmlns:a16="http://schemas.microsoft.com/office/drawing/2014/main" val="1240032057"/>
                  </a:ext>
                </a:extLst>
              </a:tr>
              <a:tr h="362609">
                <a:tc>
                  <a:txBody>
                    <a:bodyPr/>
                    <a:lstStyle/>
                    <a:p>
                      <a:endParaRPr lang="en-US" sz="1500" b="1" dirty="0"/>
                    </a:p>
                  </a:txBody>
                  <a:tcPr/>
                </a:tc>
                <a:tc>
                  <a:txBody>
                    <a:bodyPr/>
                    <a:lstStyle/>
                    <a:p>
                      <a:r>
                        <a:rPr lang="en-US" sz="1500" b="1" dirty="0"/>
                        <a:t>Recommendation 1 of 5</a:t>
                      </a:r>
                    </a:p>
                  </a:txBody>
                  <a:tcPr/>
                </a:tc>
                <a:tc>
                  <a:txBody>
                    <a:bodyPr/>
                    <a:lstStyle/>
                    <a:p>
                      <a:pPr>
                        <a:spcAft>
                          <a:spcPts val="200"/>
                        </a:spcAft>
                      </a:pPr>
                      <a:r>
                        <a:rPr lang="en-US" sz="1500" b="1" dirty="0"/>
                        <a:t>Assessment</a:t>
                      </a:r>
                    </a:p>
                  </a:txBody>
                  <a:tcPr/>
                </a:tc>
                <a:extLst>
                  <a:ext uri="{0D108BD9-81ED-4DB2-BD59-A6C34878D82A}">
                    <a16:rowId xmlns:a16="http://schemas.microsoft.com/office/drawing/2014/main" val="4062870841"/>
                  </a:ext>
                </a:extLst>
              </a:tr>
              <a:tr h="4743214">
                <a:tc>
                  <a:txBody>
                    <a:bodyPr/>
                    <a:lstStyle/>
                    <a:p>
                      <a:pPr algn="just"/>
                      <a:endParaRPr lang="en-US" sz="1400" dirty="0"/>
                    </a:p>
                  </a:txBody>
                  <a:tcPr/>
                </a:tc>
                <a:tc>
                  <a:txBody>
                    <a:bodyPr/>
                    <a:lstStyle/>
                    <a:p>
                      <a:pPr algn="just"/>
                      <a:r>
                        <a:rPr lang="en-US" sz="1400" b="0" i="0" kern="1200" dirty="0">
                          <a:solidFill>
                            <a:schemeClr val="dk1"/>
                          </a:solidFill>
                          <a:effectLst/>
                          <a:latin typeface="+mn-lt"/>
                          <a:ea typeface="+mn-ea"/>
                          <a:cs typeface="+mn-cs"/>
                        </a:rPr>
                        <a:t>Form a work group with the Journey Home, DHCD, and other stakeholders to obtain a listing of City landlords and initiate an outreach program to develop an inventory of permanent housing. </a:t>
                      </a:r>
                      <a:endParaRPr lang="en-US" sz="1400" dirty="0"/>
                    </a:p>
                  </a:txBody>
                  <a:tcPr/>
                </a:tc>
                <a:tc>
                  <a:txBody>
                    <a:bodyPr/>
                    <a:lstStyle/>
                    <a:p>
                      <a:pPr algn="just"/>
                      <a:r>
                        <a:rPr lang="en-US" sz="1400" b="0" i="0" kern="1200" dirty="0">
                          <a:solidFill>
                            <a:schemeClr val="dk1"/>
                          </a:solidFill>
                          <a:effectLst/>
                          <a:latin typeface="+mn-lt"/>
                          <a:ea typeface="+mn-ea"/>
                          <a:cs typeface="+mn-cs"/>
                        </a:rPr>
                        <a:t>Partially Implemented.</a:t>
                      </a:r>
                    </a:p>
                    <a:p>
                      <a:pPr algn="just"/>
                      <a:endParaRPr lang="en-US" sz="1400" b="0" i="0" kern="1200" dirty="0">
                        <a:solidFill>
                          <a:schemeClr val="dk1"/>
                        </a:solidFill>
                        <a:effectLst/>
                        <a:latin typeface="+mn-lt"/>
                        <a:ea typeface="+mn-ea"/>
                        <a:cs typeface="+mn-cs"/>
                      </a:endParaRPr>
                    </a:p>
                    <a:p>
                      <a:pPr marL="342900" indent="-342900" algn="just">
                        <a:buFont typeface="+mj-lt"/>
                        <a:buAutoNum type="arabicParenR"/>
                      </a:pPr>
                      <a:r>
                        <a:rPr lang="en-US" sz="1400" b="0" i="0" kern="1200" dirty="0">
                          <a:solidFill>
                            <a:schemeClr val="dk1"/>
                          </a:solidFill>
                          <a:effectLst/>
                          <a:latin typeface="+mn-lt"/>
                          <a:ea typeface="+mn-ea"/>
                          <a:cs typeface="+mn-cs"/>
                        </a:rPr>
                        <a:t>MOHS created two housing identification specialist positions to cultivate relationships with landlords, property owners, and management companies to help increase the supply of affordable housing.</a:t>
                      </a:r>
                    </a:p>
                    <a:p>
                      <a:pPr marL="342900" indent="-342900" algn="just">
                        <a:buFont typeface="+mj-lt"/>
                        <a:buAutoNum type="arabicParenR"/>
                      </a:pPr>
                      <a:endParaRPr lang="en-US" sz="1400" b="0" i="0" kern="1200" dirty="0">
                        <a:solidFill>
                          <a:schemeClr val="dk1"/>
                        </a:solidFill>
                        <a:effectLst/>
                        <a:latin typeface="+mn-lt"/>
                        <a:ea typeface="+mn-ea"/>
                        <a:cs typeface="+mn-cs"/>
                      </a:endParaRPr>
                    </a:p>
                    <a:p>
                      <a:pPr marL="342900" indent="-342900" algn="just">
                        <a:buFont typeface="+mj-lt"/>
                        <a:buAutoNum type="arabicParenR"/>
                      </a:pPr>
                      <a:r>
                        <a:rPr lang="en-US" sz="1400" b="0" i="0" kern="1200" dirty="0">
                          <a:solidFill>
                            <a:schemeClr val="dk1"/>
                          </a:solidFill>
                          <a:effectLst/>
                          <a:latin typeface="+mn-lt"/>
                          <a:ea typeface="+mn-ea"/>
                          <a:cs typeface="+mn-cs"/>
                        </a:rPr>
                        <a:t>Meetings were conducted with relevant parties which led to the identification of 2,500 affordable housing properties. </a:t>
                      </a:r>
                    </a:p>
                    <a:p>
                      <a:pPr marL="342900" indent="-342900" algn="just">
                        <a:buFont typeface="+mj-lt"/>
                        <a:buAutoNum type="arabicParenR"/>
                      </a:pPr>
                      <a:endParaRPr lang="en-US" sz="1400" b="0" i="0" kern="1200" dirty="0">
                        <a:solidFill>
                          <a:schemeClr val="dk1"/>
                        </a:solidFill>
                        <a:effectLst/>
                        <a:latin typeface="+mn-lt"/>
                        <a:ea typeface="+mn-ea"/>
                        <a:cs typeface="+mn-cs"/>
                      </a:endParaRPr>
                    </a:p>
                    <a:p>
                      <a:pPr marL="342900" indent="-342900" algn="just">
                        <a:buFont typeface="+mj-lt"/>
                        <a:buAutoNum type="arabicParenR"/>
                      </a:pPr>
                      <a:r>
                        <a:rPr lang="en-US" sz="1400" b="0" i="0" kern="1200" dirty="0">
                          <a:solidFill>
                            <a:schemeClr val="dk1"/>
                          </a:solidFill>
                          <a:effectLst/>
                          <a:latin typeface="+mn-lt"/>
                          <a:ea typeface="+mn-ea"/>
                          <a:cs typeface="+mn-cs"/>
                        </a:rPr>
                        <a:t>An inventory of permanent housing directly allocated to MOHS was not established.</a:t>
                      </a:r>
                      <a:endParaRPr lang="en-US" sz="1400" dirty="0"/>
                    </a:p>
                  </a:txBody>
                  <a:tcPr/>
                </a:tc>
                <a:extLst>
                  <a:ext uri="{0D108BD9-81ED-4DB2-BD59-A6C34878D82A}">
                    <a16:rowId xmlns:a16="http://schemas.microsoft.com/office/drawing/2014/main" val="1882919754"/>
                  </a:ext>
                </a:extLst>
              </a:tr>
            </a:tbl>
          </a:graphicData>
        </a:graphic>
      </p:graphicFrame>
    </p:spTree>
    <p:extLst>
      <p:ext uri="{BB962C8B-B14F-4D97-AF65-F5344CB8AC3E}">
        <p14:creationId xmlns:p14="http://schemas.microsoft.com/office/powerpoint/2010/main" val="1816704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5623F1-A9B5-45B7-A551-9316AB2EED64}"/>
              </a:ext>
            </a:extLst>
          </p:cNvPr>
          <p:cNvSpPr>
            <a:spLocks noGrp="1"/>
          </p:cNvSpPr>
          <p:nvPr>
            <p:ph type="sldNum" sz="quarter" idx="12"/>
          </p:nvPr>
        </p:nvSpPr>
        <p:spPr/>
        <p:txBody>
          <a:bodyPr/>
          <a:lstStyle/>
          <a:p>
            <a:fld id="{3A98EE3D-8CD1-4C3F-BD1C-C98C9596463C}" type="slidenum">
              <a:rPr lang="en-US" noProof="0" smtClean="0"/>
              <a:t>7</a:t>
            </a:fld>
            <a:endParaRPr lang="en-US" noProof="0" dirty="0"/>
          </a:p>
        </p:txBody>
      </p:sp>
      <p:sp>
        <p:nvSpPr>
          <p:cNvPr id="4" name="Title 3">
            <a:extLst>
              <a:ext uri="{FF2B5EF4-FFF2-40B4-BE49-F238E27FC236}">
                <a16:creationId xmlns:a16="http://schemas.microsoft.com/office/drawing/2014/main" id="{57F82EEF-EE99-4B8D-9CD5-FABAB4EE9DF0}"/>
              </a:ext>
            </a:extLst>
          </p:cNvPr>
          <p:cNvSpPr>
            <a:spLocks noGrp="1"/>
          </p:cNvSpPr>
          <p:nvPr>
            <p:ph type="title"/>
          </p:nvPr>
        </p:nvSpPr>
        <p:spPr/>
        <p:txBody>
          <a:bodyPr/>
          <a:lstStyle/>
          <a:p>
            <a:endParaRPr lang="en-US"/>
          </a:p>
        </p:txBody>
      </p:sp>
      <p:graphicFrame>
        <p:nvGraphicFramePr>
          <p:cNvPr id="3" name="Table 2">
            <a:extLst>
              <a:ext uri="{FF2B5EF4-FFF2-40B4-BE49-F238E27FC236}">
                <a16:creationId xmlns:a16="http://schemas.microsoft.com/office/drawing/2014/main" id="{967D4B9A-C842-4EBA-8023-DD8E5B4EFAE6}"/>
              </a:ext>
            </a:extLst>
          </p:cNvPr>
          <p:cNvGraphicFramePr>
            <a:graphicFrameLocks noGrp="1"/>
          </p:cNvGraphicFramePr>
          <p:nvPr>
            <p:extLst>
              <p:ext uri="{D42A27DB-BD31-4B8C-83A1-F6EECF244321}">
                <p14:modId xmlns:p14="http://schemas.microsoft.com/office/powerpoint/2010/main" val="1515519846"/>
              </p:ext>
            </p:extLst>
          </p:nvPr>
        </p:nvGraphicFramePr>
        <p:xfrm>
          <a:off x="390525" y="46037"/>
          <a:ext cx="11567796" cy="6574220"/>
        </p:xfrm>
        <a:graphic>
          <a:graphicData uri="http://schemas.openxmlformats.org/drawingml/2006/table">
            <a:tbl>
              <a:tblPr firstRow="1" bandRow="1">
                <a:tableStyleId>{5C22544A-7EE6-4342-B048-85BDC9FD1C3A}</a:tableStyleId>
              </a:tblPr>
              <a:tblGrid>
                <a:gridCol w="214886">
                  <a:extLst>
                    <a:ext uri="{9D8B030D-6E8A-4147-A177-3AD203B41FA5}">
                      <a16:colId xmlns:a16="http://schemas.microsoft.com/office/drawing/2014/main" val="1510032108"/>
                    </a:ext>
                  </a:extLst>
                </a:gridCol>
                <a:gridCol w="5577025">
                  <a:extLst>
                    <a:ext uri="{9D8B030D-6E8A-4147-A177-3AD203B41FA5}">
                      <a16:colId xmlns:a16="http://schemas.microsoft.com/office/drawing/2014/main" val="3438768067"/>
                    </a:ext>
                  </a:extLst>
                </a:gridCol>
                <a:gridCol w="5775885">
                  <a:extLst>
                    <a:ext uri="{9D8B030D-6E8A-4147-A177-3AD203B41FA5}">
                      <a16:colId xmlns:a16="http://schemas.microsoft.com/office/drawing/2014/main" val="3584337641"/>
                    </a:ext>
                  </a:extLst>
                </a:gridCol>
              </a:tblGrid>
              <a:tr h="931973">
                <a:tc gridSpan="3">
                  <a:txBody>
                    <a:bodyPr/>
                    <a:lstStyle/>
                    <a:p>
                      <a:pPr algn="l">
                        <a:spcBef>
                          <a:spcPts val="0"/>
                        </a:spcBef>
                        <a:spcAft>
                          <a:spcPts val="400"/>
                        </a:spcAft>
                      </a:pPr>
                      <a:r>
                        <a:rPr lang="en-US" sz="1800" dirty="0">
                          <a:solidFill>
                            <a:srgbClr val="191919"/>
                          </a:solidFill>
                        </a:rPr>
                        <a:t>Table I (Continued)</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40032057"/>
                  </a:ext>
                </a:extLst>
              </a:tr>
              <a:tr h="430166">
                <a:tc>
                  <a:txBody>
                    <a:bodyPr/>
                    <a:lstStyle/>
                    <a:p>
                      <a:endParaRPr lang="en-US" sz="1500" b="1" dirty="0"/>
                    </a:p>
                  </a:txBody>
                  <a:tcPr/>
                </a:tc>
                <a:tc>
                  <a:txBody>
                    <a:bodyPr/>
                    <a:lstStyle/>
                    <a:p>
                      <a:r>
                        <a:rPr lang="en-US" sz="1500" b="1" dirty="0"/>
                        <a:t>Recommendation 2 of 5</a:t>
                      </a:r>
                    </a:p>
                  </a:txBody>
                  <a:tcPr/>
                </a:tc>
                <a:tc>
                  <a:txBody>
                    <a:bodyPr/>
                    <a:lstStyle/>
                    <a:p>
                      <a:pPr>
                        <a:spcAft>
                          <a:spcPts val="200"/>
                        </a:spcAft>
                      </a:pPr>
                      <a:r>
                        <a:rPr lang="en-US" sz="1500" b="1" dirty="0"/>
                        <a:t>Assessment</a:t>
                      </a:r>
                    </a:p>
                  </a:txBody>
                  <a:tcPr/>
                </a:tc>
                <a:extLst>
                  <a:ext uri="{0D108BD9-81ED-4DB2-BD59-A6C34878D82A}">
                    <a16:rowId xmlns:a16="http://schemas.microsoft.com/office/drawing/2014/main" val="4062870841"/>
                  </a:ext>
                </a:extLst>
              </a:tr>
              <a:tr h="5212081">
                <a:tc>
                  <a:txBody>
                    <a:bodyPr/>
                    <a:lstStyle/>
                    <a:p>
                      <a:pPr algn="just"/>
                      <a:endParaRPr lang="en-US" sz="1400" dirty="0"/>
                    </a:p>
                  </a:txBody>
                  <a:tcPr/>
                </a:tc>
                <a:tc>
                  <a:txBody>
                    <a:bodyPr/>
                    <a:lstStyle/>
                    <a:p>
                      <a:pPr algn="just" rtl="0" fontAlgn="base">
                        <a:spcAft>
                          <a:spcPts val="200"/>
                        </a:spcAft>
                      </a:pPr>
                      <a:r>
                        <a:rPr lang="en-US" sz="1400" b="0" i="0" kern="1200" dirty="0">
                          <a:solidFill>
                            <a:schemeClr val="dk1"/>
                          </a:solidFill>
                          <a:effectLst/>
                          <a:latin typeface="+mn-lt"/>
                          <a:ea typeface="+mn-ea"/>
                          <a:cs typeface="+mn-cs"/>
                        </a:rPr>
                        <a:t>Analyze:  </a:t>
                      </a:r>
                    </a:p>
                    <a:p>
                      <a:pPr algn="just" rtl="0" fontAlgn="base">
                        <a:spcAft>
                          <a:spcPts val="200"/>
                        </a:spcAft>
                      </a:pPr>
                      <a:endParaRPr lang="en-US" sz="1400" b="0" i="0" kern="1200" dirty="0">
                        <a:solidFill>
                          <a:schemeClr val="dk1"/>
                        </a:solidFill>
                        <a:effectLst/>
                        <a:latin typeface="+mn-lt"/>
                        <a:ea typeface="+mn-ea"/>
                        <a:cs typeface="+mn-cs"/>
                      </a:endParaRPr>
                    </a:p>
                    <a:p>
                      <a:pPr algn="just" rtl="0" fontAlgn="base">
                        <a:spcAft>
                          <a:spcPts val="200"/>
                        </a:spcAft>
                      </a:pPr>
                      <a:r>
                        <a:rPr lang="en-US" sz="1400" b="0" i="0" kern="1200" dirty="0">
                          <a:solidFill>
                            <a:schemeClr val="dk1"/>
                          </a:solidFill>
                          <a:effectLst/>
                          <a:latin typeface="+mn-lt"/>
                          <a:ea typeface="+mn-ea"/>
                          <a:cs typeface="+mn-cs"/>
                        </a:rPr>
                        <a:t>(1) affordable housing projects and developments for inclusion in an MOHS inventory; and </a:t>
                      </a:r>
                    </a:p>
                    <a:p>
                      <a:pPr algn="just" rtl="0" fontAlgn="base"/>
                      <a:r>
                        <a:rPr lang="en-US" sz="1400" b="0" i="0" kern="1200" dirty="0">
                          <a:solidFill>
                            <a:schemeClr val="dk1"/>
                          </a:solidFill>
                          <a:effectLst/>
                          <a:latin typeface="+mn-lt"/>
                          <a:ea typeface="+mn-ea"/>
                          <a:cs typeface="+mn-cs"/>
                        </a:rPr>
                        <a:t> </a:t>
                      </a:r>
                    </a:p>
                    <a:p>
                      <a:pPr algn="just" rtl="0" fontAlgn="base"/>
                      <a:endParaRPr lang="en-US" sz="1400" b="0" i="0" kern="1200" dirty="0">
                        <a:solidFill>
                          <a:schemeClr val="dk1"/>
                        </a:solidFill>
                        <a:effectLst/>
                        <a:latin typeface="+mn-lt"/>
                        <a:ea typeface="+mn-ea"/>
                        <a:cs typeface="+mn-cs"/>
                      </a:endParaRPr>
                    </a:p>
                    <a:p>
                      <a:pPr algn="just" rtl="0" fontAlgn="base"/>
                      <a:endParaRPr lang="en-US" sz="1400" b="0" i="0" kern="1200" dirty="0">
                        <a:solidFill>
                          <a:schemeClr val="dk1"/>
                        </a:solidFill>
                        <a:effectLst/>
                        <a:latin typeface="+mn-lt"/>
                        <a:ea typeface="+mn-ea"/>
                        <a:cs typeface="+mn-cs"/>
                      </a:endParaRPr>
                    </a:p>
                    <a:p>
                      <a:pPr algn="just" rtl="0" fontAlgn="base"/>
                      <a:r>
                        <a:rPr lang="en-US" sz="1400" b="0" i="0" kern="1200" dirty="0">
                          <a:solidFill>
                            <a:schemeClr val="dk1"/>
                          </a:solidFill>
                          <a:effectLst/>
                          <a:latin typeface="+mn-lt"/>
                          <a:ea typeface="+mn-ea"/>
                          <a:cs typeface="+mn-cs"/>
                        </a:rPr>
                        <a:t>(2) subrecipient permanent housing performance, throughout the year, to determine underperforming projects (high decline rate and administrative cost without providing full capacity housing) and reallocate those funds to new projects.   </a:t>
                      </a:r>
                      <a:endParaRPr lang="en-US" sz="1400" dirty="0"/>
                    </a:p>
                  </a:txBody>
                  <a:tcPr/>
                </a:tc>
                <a:tc>
                  <a:txBody>
                    <a:bodyPr/>
                    <a:lstStyle/>
                    <a:p>
                      <a:pPr algn="just">
                        <a:spcAft>
                          <a:spcPts val="200"/>
                        </a:spcAft>
                      </a:pPr>
                      <a:r>
                        <a:rPr lang="en-US" sz="1400" b="0" i="0" kern="1200" dirty="0">
                          <a:solidFill>
                            <a:schemeClr val="dk1"/>
                          </a:solidFill>
                          <a:effectLst/>
                          <a:latin typeface="+mn-lt"/>
                          <a:ea typeface="+mn-ea"/>
                          <a:cs typeface="+mn-cs"/>
                        </a:rPr>
                        <a:t>Partially Implemented</a:t>
                      </a:r>
                    </a:p>
                    <a:p>
                      <a:pPr algn="just">
                        <a:spcAft>
                          <a:spcPts val="200"/>
                        </a:spcAft>
                      </a:pPr>
                      <a:endParaRPr lang="en-US" sz="1400" b="0" i="0" kern="1200" dirty="0">
                        <a:solidFill>
                          <a:schemeClr val="dk1"/>
                        </a:solidFill>
                        <a:effectLst/>
                        <a:latin typeface="+mn-lt"/>
                        <a:ea typeface="+mn-ea"/>
                        <a:cs typeface="+mn-cs"/>
                      </a:endParaRPr>
                    </a:p>
                    <a:p>
                      <a:pPr marL="342900" indent="-342900" algn="just" rtl="0" fontAlgn="base">
                        <a:spcAft>
                          <a:spcPts val="400"/>
                        </a:spcAft>
                        <a:buAutoNum type="arabicParenBoth"/>
                      </a:pPr>
                      <a:r>
                        <a:rPr lang="en-US" sz="1400" b="0" i="0" kern="1200" dirty="0">
                          <a:solidFill>
                            <a:schemeClr val="dk1"/>
                          </a:solidFill>
                          <a:effectLst/>
                          <a:latin typeface="+mn-lt"/>
                          <a:ea typeface="+mn-ea"/>
                          <a:cs typeface="+mn-cs"/>
                        </a:rPr>
                        <a:t> MOHS provided evidence of the submission of the</a:t>
                      </a:r>
                    </a:p>
                    <a:p>
                      <a:pPr marL="0" indent="0" algn="just" rtl="0" fontAlgn="base">
                        <a:spcAft>
                          <a:spcPts val="400"/>
                        </a:spcAft>
                        <a:buNone/>
                      </a:pPr>
                      <a:r>
                        <a:rPr lang="en-US" sz="1400" b="0" i="0" kern="1200" dirty="0">
                          <a:solidFill>
                            <a:schemeClr val="dk1"/>
                          </a:solidFill>
                          <a:effectLst/>
                          <a:latin typeface="+mn-lt"/>
                          <a:ea typeface="+mn-ea"/>
                          <a:cs typeface="+mn-cs"/>
                        </a:rPr>
                        <a:t>HOME ARP plan in conjunction with DHCD, which is intended to be used to increase the supply of affordable housing. Affordable housing is addressed above in number one.</a:t>
                      </a:r>
                    </a:p>
                    <a:p>
                      <a:pPr marL="0" indent="0" algn="just" rtl="0" fontAlgn="base">
                        <a:spcAft>
                          <a:spcPts val="400"/>
                        </a:spcAft>
                        <a:buNone/>
                      </a:pPr>
                      <a:endParaRPr lang="en-US" sz="1400" b="0" i="0" kern="1200" dirty="0">
                        <a:solidFill>
                          <a:schemeClr val="dk1"/>
                        </a:solidFill>
                        <a:effectLst/>
                        <a:latin typeface="+mn-lt"/>
                        <a:ea typeface="+mn-ea"/>
                        <a:cs typeface="+mn-cs"/>
                      </a:endParaRPr>
                    </a:p>
                    <a:p>
                      <a:pPr algn="just" rtl="0" fontAlgn="base">
                        <a:spcAft>
                          <a:spcPts val="200"/>
                        </a:spcAft>
                      </a:pPr>
                      <a:r>
                        <a:rPr lang="en-US" sz="1400" b="0" i="0" kern="1200" dirty="0">
                          <a:solidFill>
                            <a:schemeClr val="dk1"/>
                          </a:solidFill>
                          <a:effectLst/>
                          <a:latin typeface="+mn-lt"/>
                          <a:ea typeface="+mn-ea"/>
                          <a:cs typeface="+mn-cs"/>
                        </a:rPr>
                        <a:t>(2) The ranking and scoring process used to evaluate administrative costs, utilization / occupancy rates and the performance of subrecipients is applied by the Resource Allocation Committee to all housing projects excluding single room occupancy (SRO) units which have low utilization and high decline rates. Discussions are under way to determine the future of the SRO units within the permanent housing program. </a:t>
                      </a:r>
                    </a:p>
                  </a:txBody>
                  <a:tcPr/>
                </a:tc>
                <a:extLst>
                  <a:ext uri="{0D108BD9-81ED-4DB2-BD59-A6C34878D82A}">
                    <a16:rowId xmlns:a16="http://schemas.microsoft.com/office/drawing/2014/main" val="1882919754"/>
                  </a:ext>
                </a:extLst>
              </a:tr>
            </a:tbl>
          </a:graphicData>
        </a:graphic>
      </p:graphicFrame>
    </p:spTree>
    <p:extLst>
      <p:ext uri="{BB962C8B-B14F-4D97-AF65-F5344CB8AC3E}">
        <p14:creationId xmlns:p14="http://schemas.microsoft.com/office/powerpoint/2010/main" val="927541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5623F1-A9B5-45B7-A551-9316AB2EED64}"/>
              </a:ext>
            </a:extLst>
          </p:cNvPr>
          <p:cNvSpPr>
            <a:spLocks noGrp="1"/>
          </p:cNvSpPr>
          <p:nvPr>
            <p:ph type="sldNum" sz="quarter" idx="12"/>
          </p:nvPr>
        </p:nvSpPr>
        <p:spPr/>
        <p:txBody>
          <a:bodyPr/>
          <a:lstStyle/>
          <a:p>
            <a:fld id="{3A98EE3D-8CD1-4C3F-BD1C-C98C9596463C}" type="slidenum">
              <a:rPr lang="en-US" noProof="0" smtClean="0"/>
              <a:t>8</a:t>
            </a:fld>
            <a:endParaRPr lang="en-US" noProof="0" dirty="0"/>
          </a:p>
        </p:txBody>
      </p:sp>
      <p:sp>
        <p:nvSpPr>
          <p:cNvPr id="4" name="Title 3">
            <a:extLst>
              <a:ext uri="{FF2B5EF4-FFF2-40B4-BE49-F238E27FC236}">
                <a16:creationId xmlns:a16="http://schemas.microsoft.com/office/drawing/2014/main" id="{57F82EEF-EE99-4B8D-9CD5-FABAB4EE9DF0}"/>
              </a:ext>
            </a:extLst>
          </p:cNvPr>
          <p:cNvSpPr>
            <a:spLocks noGrp="1"/>
          </p:cNvSpPr>
          <p:nvPr>
            <p:ph type="title"/>
          </p:nvPr>
        </p:nvSpPr>
        <p:spPr/>
        <p:txBody>
          <a:bodyPr/>
          <a:lstStyle/>
          <a:p>
            <a:endParaRPr lang="en-US"/>
          </a:p>
        </p:txBody>
      </p:sp>
      <p:graphicFrame>
        <p:nvGraphicFramePr>
          <p:cNvPr id="3" name="Table 2">
            <a:extLst>
              <a:ext uri="{FF2B5EF4-FFF2-40B4-BE49-F238E27FC236}">
                <a16:creationId xmlns:a16="http://schemas.microsoft.com/office/drawing/2014/main" id="{967D4B9A-C842-4EBA-8023-DD8E5B4EFAE6}"/>
              </a:ext>
            </a:extLst>
          </p:cNvPr>
          <p:cNvGraphicFramePr>
            <a:graphicFrameLocks noGrp="1"/>
          </p:cNvGraphicFramePr>
          <p:nvPr>
            <p:extLst>
              <p:ext uri="{D42A27DB-BD31-4B8C-83A1-F6EECF244321}">
                <p14:modId xmlns:p14="http://schemas.microsoft.com/office/powerpoint/2010/main" val="344381524"/>
              </p:ext>
            </p:extLst>
          </p:nvPr>
        </p:nvGraphicFramePr>
        <p:xfrm>
          <a:off x="416560" y="619760"/>
          <a:ext cx="11177970" cy="6095995"/>
        </p:xfrm>
        <a:graphic>
          <a:graphicData uri="http://schemas.openxmlformats.org/drawingml/2006/table">
            <a:tbl>
              <a:tblPr firstRow="1" bandRow="1">
                <a:tableStyleId>{5C22544A-7EE6-4342-B048-85BDC9FD1C3A}</a:tableStyleId>
              </a:tblPr>
              <a:tblGrid>
                <a:gridCol w="222000">
                  <a:extLst>
                    <a:ext uri="{9D8B030D-6E8A-4147-A177-3AD203B41FA5}">
                      <a16:colId xmlns:a16="http://schemas.microsoft.com/office/drawing/2014/main" val="1510032108"/>
                    </a:ext>
                  </a:extLst>
                </a:gridCol>
                <a:gridCol w="5361196">
                  <a:extLst>
                    <a:ext uri="{9D8B030D-6E8A-4147-A177-3AD203B41FA5}">
                      <a16:colId xmlns:a16="http://schemas.microsoft.com/office/drawing/2014/main" val="3438768067"/>
                    </a:ext>
                  </a:extLst>
                </a:gridCol>
                <a:gridCol w="5594774">
                  <a:extLst>
                    <a:ext uri="{9D8B030D-6E8A-4147-A177-3AD203B41FA5}">
                      <a16:colId xmlns:a16="http://schemas.microsoft.com/office/drawing/2014/main" val="3584337641"/>
                    </a:ext>
                  </a:extLst>
                </a:gridCol>
              </a:tblGrid>
              <a:tr h="825712">
                <a:tc gridSpan="3">
                  <a:txBody>
                    <a:bodyPr/>
                    <a:lstStyle/>
                    <a:p>
                      <a:pPr algn="l">
                        <a:spcBef>
                          <a:spcPts val="0"/>
                        </a:spcBef>
                        <a:spcAft>
                          <a:spcPts val="400"/>
                        </a:spcAft>
                      </a:pPr>
                      <a:r>
                        <a:rPr lang="en-US" dirty="0">
                          <a:solidFill>
                            <a:srgbClr val="191919"/>
                          </a:solidFill>
                        </a:rPr>
                        <a:t>Table I (Continued)</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40032057"/>
                  </a:ext>
                </a:extLst>
              </a:tr>
              <a:tr h="346595">
                <a:tc>
                  <a:txBody>
                    <a:bodyPr/>
                    <a:lstStyle/>
                    <a:p>
                      <a:endParaRPr lang="en-US" sz="1500" b="1" dirty="0"/>
                    </a:p>
                  </a:txBody>
                  <a:tcPr/>
                </a:tc>
                <a:tc>
                  <a:txBody>
                    <a:bodyPr/>
                    <a:lstStyle/>
                    <a:p>
                      <a:r>
                        <a:rPr lang="en-US" sz="1500" b="1" dirty="0"/>
                        <a:t>Recommendation 3 of 5</a:t>
                      </a:r>
                    </a:p>
                  </a:txBody>
                  <a:tcPr/>
                </a:tc>
                <a:tc>
                  <a:txBody>
                    <a:bodyPr/>
                    <a:lstStyle/>
                    <a:p>
                      <a:pPr>
                        <a:spcAft>
                          <a:spcPts val="0"/>
                        </a:spcAft>
                      </a:pPr>
                      <a:r>
                        <a:rPr lang="en-US" sz="1500" b="1" dirty="0"/>
                        <a:t>Assessment</a:t>
                      </a:r>
                    </a:p>
                  </a:txBody>
                  <a:tcPr/>
                </a:tc>
                <a:extLst>
                  <a:ext uri="{0D108BD9-81ED-4DB2-BD59-A6C34878D82A}">
                    <a16:rowId xmlns:a16="http://schemas.microsoft.com/office/drawing/2014/main" val="4062870841"/>
                  </a:ext>
                </a:extLst>
              </a:tr>
              <a:tr h="492368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400" dirty="0"/>
                    </a:p>
                  </a:txBody>
                  <a:tcPr/>
                </a:tc>
                <a:tc>
                  <a:txBody>
                    <a:bodyPr/>
                    <a:lstStyle/>
                    <a:p>
                      <a:pPr algn="just" rtl="0" fontAlgn="base"/>
                      <a:r>
                        <a:rPr lang="en-US" sz="1400" b="0" i="0" kern="1200" dirty="0">
                          <a:solidFill>
                            <a:schemeClr val="dk1"/>
                          </a:solidFill>
                          <a:effectLst/>
                          <a:latin typeface="+mn-lt"/>
                          <a:ea typeface="+mn-ea"/>
                          <a:cs typeface="+mn-cs"/>
                        </a:rPr>
                        <a:t>Continue to work with MDH and SSA to improve current process of client information validation and obtaining necessary documentation in a timely manner. Consider the following:                                          </a:t>
                      </a:r>
                    </a:p>
                    <a:p>
                      <a:pPr algn="just" rtl="0" fontAlgn="base"/>
                      <a:endParaRPr lang="en-US" sz="1400" b="0" i="0" kern="1200" dirty="0">
                        <a:solidFill>
                          <a:schemeClr val="dk1"/>
                        </a:solidFill>
                        <a:effectLst/>
                        <a:latin typeface="+mn-lt"/>
                        <a:ea typeface="+mn-ea"/>
                        <a:cs typeface="+mn-cs"/>
                      </a:endParaRPr>
                    </a:p>
                    <a:p>
                      <a:pPr algn="just" rtl="0" fontAlgn="base"/>
                      <a:r>
                        <a:rPr lang="en-US" sz="1400" b="0" i="0" kern="1200" dirty="0">
                          <a:solidFill>
                            <a:schemeClr val="dk1"/>
                          </a:solidFill>
                          <a:effectLst/>
                          <a:latin typeface="+mn-lt"/>
                          <a:ea typeface="+mn-ea"/>
                          <a:cs typeface="+mn-cs"/>
                        </a:rPr>
                        <a:t>(1) an automated process (confirmation submissions) to validate client reported name, date of birth, social security number, and a process to obtain the corresponding documents in a timely manner.       </a:t>
                      </a:r>
                    </a:p>
                    <a:p>
                      <a:pPr algn="just" rtl="0" fontAlgn="base"/>
                      <a:endParaRPr lang="en-US" sz="1400" b="0" i="0" kern="1200" dirty="0">
                        <a:solidFill>
                          <a:schemeClr val="dk1"/>
                        </a:solidFill>
                        <a:effectLst/>
                        <a:latin typeface="+mn-lt"/>
                        <a:ea typeface="+mn-ea"/>
                        <a:cs typeface="+mn-cs"/>
                      </a:endParaRPr>
                    </a:p>
                    <a:p>
                      <a:pPr algn="just" rtl="0" fontAlgn="base"/>
                      <a:r>
                        <a:rPr lang="en-US" sz="1400" b="0" i="0" kern="1200" dirty="0">
                          <a:solidFill>
                            <a:schemeClr val="dk1"/>
                          </a:solidFill>
                          <a:effectLst/>
                          <a:latin typeface="+mn-lt"/>
                          <a:ea typeface="+mn-ea"/>
                          <a:cs typeface="+mn-cs"/>
                        </a:rPr>
                        <a:t>(2) Periodic coordinated subrecipient meetings with clients and representatives from SSA and MDH, or fund SSA and MDH positions to meet clients at shelters and subrecipient locations for validation of clients.</a:t>
                      </a:r>
                    </a:p>
                    <a:p>
                      <a:pPr algn="just" rtl="0" fontAlgn="base">
                        <a:spcAft>
                          <a:spcPts val="200"/>
                        </a:spcAft>
                      </a:pPr>
                      <a:endParaRPr lang="en-US" sz="1400" dirty="0"/>
                    </a:p>
                    <a:p>
                      <a:pPr algn="just" rtl="0" fontAlgn="base">
                        <a:spcAft>
                          <a:spcPts val="200"/>
                        </a:spcAft>
                      </a:pPr>
                      <a:endParaRPr lang="en-US" sz="1400" dirty="0"/>
                    </a:p>
                  </a:txBody>
                  <a:tcPr/>
                </a:tc>
                <a:tc>
                  <a:txBody>
                    <a:bodyPr/>
                    <a:lstStyle/>
                    <a:p>
                      <a:pPr algn="just">
                        <a:spcAft>
                          <a:spcPts val="200"/>
                        </a:spcAft>
                      </a:pPr>
                      <a:r>
                        <a:rPr lang="en-US" sz="1400" b="0" i="0" kern="1200" dirty="0">
                          <a:solidFill>
                            <a:schemeClr val="dk1"/>
                          </a:solidFill>
                          <a:effectLst/>
                          <a:latin typeface="+mn-lt"/>
                          <a:ea typeface="+mn-ea"/>
                          <a:cs typeface="+mn-cs"/>
                        </a:rPr>
                        <a:t>Partially Implemented</a:t>
                      </a:r>
                    </a:p>
                    <a:p>
                      <a:pPr algn="just">
                        <a:spcAft>
                          <a:spcPts val="200"/>
                        </a:spcAft>
                      </a:pPr>
                      <a:endParaRPr lang="en-US" sz="1400" b="0" i="0" kern="1200" dirty="0">
                        <a:solidFill>
                          <a:schemeClr val="dk1"/>
                        </a:solidFill>
                        <a:effectLst/>
                        <a:latin typeface="+mn-lt"/>
                        <a:ea typeface="+mn-ea"/>
                        <a:cs typeface="+mn-cs"/>
                      </a:endParaRPr>
                    </a:p>
                    <a:p>
                      <a:pPr algn="just" rtl="0" fontAlgn="base">
                        <a:spcAft>
                          <a:spcPts val="200"/>
                        </a:spcAft>
                      </a:pPr>
                      <a:endParaRPr lang="en-US" sz="1400" b="0" i="0" kern="1200" dirty="0">
                        <a:solidFill>
                          <a:schemeClr val="dk1"/>
                        </a:solidFill>
                        <a:effectLst/>
                        <a:latin typeface="+mn-lt"/>
                        <a:ea typeface="+mn-ea"/>
                        <a:cs typeface="+mn-cs"/>
                      </a:endParaRPr>
                    </a:p>
                    <a:p>
                      <a:pPr algn="just" rtl="0" fontAlgn="base">
                        <a:spcAft>
                          <a:spcPts val="200"/>
                        </a:spcAft>
                      </a:pPr>
                      <a:r>
                        <a:rPr lang="en-US" sz="1400" b="0" i="0" kern="1200" dirty="0">
                          <a:solidFill>
                            <a:schemeClr val="dk1"/>
                          </a:solidFill>
                          <a:effectLst/>
                          <a:latin typeface="+mn-lt"/>
                          <a:ea typeface="+mn-ea"/>
                          <a:cs typeface="+mn-cs"/>
                        </a:rPr>
                        <a:t>MOHS has formed a partnership with IAP to assist in obtaining birth certificates and photo ID. However, IAP does not assist in obtaining Social Security documentation. In addition, MOHS has not formed a partnership, or secured an alternative method, to expedite the process of obtaining clients’ Social Security information. </a:t>
                      </a:r>
                    </a:p>
                  </a:txBody>
                  <a:tcPr/>
                </a:tc>
                <a:extLst>
                  <a:ext uri="{0D108BD9-81ED-4DB2-BD59-A6C34878D82A}">
                    <a16:rowId xmlns:a16="http://schemas.microsoft.com/office/drawing/2014/main" val="1882919754"/>
                  </a:ext>
                </a:extLst>
              </a:tr>
            </a:tbl>
          </a:graphicData>
        </a:graphic>
      </p:graphicFrame>
    </p:spTree>
    <p:extLst>
      <p:ext uri="{BB962C8B-B14F-4D97-AF65-F5344CB8AC3E}">
        <p14:creationId xmlns:p14="http://schemas.microsoft.com/office/powerpoint/2010/main" val="1491285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5623F1-A9B5-45B7-A551-9316AB2EED64}"/>
              </a:ext>
            </a:extLst>
          </p:cNvPr>
          <p:cNvSpPr>
            <a:spLocks noGrp="1"/>
          </p:cNvSpPr>
          <p:nvPr>
            <p:ph type="sldNum" sz="quarter" idx="12"/>
          </p:nvPr>
        </p:nvSpPr>
        <p:spPr/>
        <p:txBody>
          <a:bodyPr/>
          <a:lstStyle/>
          <a:p>
            <a:fld id="{3A98EE3D-8CD1-4C3F-BD1C-C98C9596463C}" type="slidenum">
              <a:rPr lang="en-US" noProof="0" smtClean="0"/>
              <a:t>9</a:t>
            </a:fld>
            <a:endParaRPr lang="en-US" noProof="0" dirty="0"/>
          </a:p>
        </p:txBody>
      </p:sp>
      <p:sp>
        <p:nvSpPr>
          <p:cNvPr id="4" name="Title 3">
            <a:extLst>
              <a:ext uri="{FF2B5EF4-FFF2-40B4-BE49-F238E27FC236}">
                <a16:creationId xmlns:a16="http://schemas.microsoft.com/office/drawing/2014/main" id="{57F82EEF-EE99-4B8D-9CD5-FABAB4EE9DF0}"/>
              </a:ext>
            </a:extLst>
          </p:cNvPr>
          <p:cNvSpPr>
            <a:spLocks noGrp="1"/>
          </p:cNvSpPr>
          <p:nvPr>
            <p:ph type="title"/>
          </p:nvPr>
        </p:nvSpPr>
        <p:spPr/>
        <p:txBody>
          <a:bodyPr/>
          <a:lstStyle/>
          <a:p>
            <a:endParaRPr lang="en-US"/>
          </a:p>
        </p:txBody>
      </p:sp>
      <p:graphicFrame>
        <p:nvGraphicFramePr>
          <p:cNvPr id="3" name="Table 2">
            <a:extLst>
              <a:ext uri="{FF2B5EF4-FFF2-40B4-BE49-F238E27FC236}">
                <a16:creationId xmlns:a16="http://schemas.microsoft.com/office/drawing/2014/main" id="{967D4B9A-C842-4EBA-8023-DD8E5B4EFAE6}"/>
              </a:ext>
            </a:extLst>
          </p:cNvPr>
          <p:cNvGraphicFramePr>
            <a:graphicFrameLocks noGrp="1"/>
          </p:cNvGraphicFramePr>
          <p:nvPr>
            <p:extLst>
              <p:ext uri="{D42A27DB-BD31-4B8C-83A1-F6EECF244321}">
                <p14:modId xmlns:p14="http://schemas.microsoft.com/office/powerpoint/2010/main" val="1014357392"/>
              </p:ext>
            </p:extLst>
          </p:nvPr>
        </p:nvGraphicFramePr>
        <p:xfrm>
          <a:off x="418408" y="46038"/>
          <a:ext cx="11538307" cy="6524884"/>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1510032108"/>
                    </a:ext>
                  </a:extLst>
                </a:gridCol>
                <a:gridCol w="5583043">
                  <a:extLst>
                    <a:ext uri="{9D8B030D-6E8A-4147-A177-3AD203B41FA5}">
                      <a16:colId xmlns:a16="http://schemas.microsoft.com/office/drawing/2014/main" val="3438768067"/>
                    </a:ext>
                  </a:extLst>
                </a:gridCol>
                <a:gridCol w="5746984">
                  <a:extLst>
                    <a:ext uri="{9D8B030D-6E8A-4147-A177-3AD203B41FA5}">
                      <a16:colId xmlns:a16="http://schemas.microsoft.com/office/drawing/2014/main" val="3584337641"/>
                    </a:ext>
                  </a:extLst>
                </a:gridCol>
              </a:tblGrid>
              <a:tr h="946613">
                <a:tc gridSpan="3">
                  <a:txBody>
                    <a:bodyPr/>
                    <a:lstStyle/>
                    <a:p>
                      <a:pPr algn="l">
                        <a:spcBef>
                          <a:spcPts val="0"/>
                        </a:spcBef>
                        <a:spcAft>
                          <a:spcPts val="400"/>
                        </a:spcAft>
                      </a:pPr>
                      <a:r>
                        <a:rPr lang="en-US" dirty="0">
                          <a:solidFill>
                            <a:srgbClr val="191919"/>
                          </a:solidFill>
                        </a:rPr>
                        <a:t>Table I (Continued)</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40032057"/>
                  </a:ext>
                </a:extLst>
              </a:tr>
              <a:tr h="327208">
                <a:tc>
                  <a:txBody>
                    <a:bodyPr/>
                    <a:lstStyle/>
                    <a:p>
                      <a:endParaRPr lang="en-US" sz="1500" b="1" dirty="0"/>
                    </a:p>
                  </a:txBody>
                  <a:tcPr/>
                </a:tc>
                <a:tc>
                  <a:txBody>
                    <a:bodyPr/>
                    <a:lstStyle/>
                    <a:p>
                      <a:r>
                        <a:rPr lang="en-US" sz="1500" b="1" dirty="0"/>
                        <a:t>Recommendation 4 of 5</a:t>
                      </a:r>
                    </a:p>
                  </a:txBody>
                  <a:tcPr/>
                </a:tc>
                <a:tc>
                  <a:txBody>
                    <a:bodyPr/>
                    <a:lstStyle/>
                    <a:p>
                      <a:pPr>
                        <a:spcAft>
                          <a:spcPts val="0"/>
                        </a:spcAft>
                      </a:pPr>
                      <a:r>
                        <a:rPr lang="en-US" sz="1500" b="1" dirty="0"/>
                        <a:t>Assessment</a:t>
                      </a:r>
                    </a:p>
                  </a:txBody>
                  <a:tcPr/>
                </a:tc>
                <a:extLst>
                  <a:ext uri="{0D108BD9-81ED-4DB2-BD59-A6C34878D82A}">
                    <a16:rowId xmlns:a16="http://schemas.microsoft.com/office/drawing/2014/main" val="4062870841"/>
                  </a:ext>
                </a:extLst>
              </a:tr>
              <a:tr h="525106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400" dirty="0"/>
                    </a:p>
                  </a:txBody>
                  <a:tcPr/>
                </a:tc>
                <a:tc>
                  <a:txBody>
                    <a:bodyPr/>
                    <a:lstStyle/>
                    <a:p>
                      <a:pPr algn="just" rtl="0" fontAlgn="base">
                        <a:spcAft>
                          <a:spcPts val="200"/>
                        </a:spcAft>
                      </a:pPr>
                      <a:r>
                        <a:rPr lang="en-US" sz="1400" b="0" i="0" kern="1200" dirty="0">
                          <a:solidFill>
                            <a:schemeClr val="dk1"/>
                          </a:solidFill>
                          <a:effectLst/>
                          <a:latin typeface="+mn-lt"/>
                          <a:ea typeface="+mn-ea"/>
                          <a:cs typeface="+mn-cs"/>
                        </a:rPr>
                        <a:t>Develop ad hoc reporting of client activities from application through housing that included specific dates and the number of days for key activities / milestones in the administration of permanent housing that includes, but is not limited to, application collection of PII and PHI documents, date offered, date housing accepted, and date of move in. </a:t>
                      </a:r>
                      <a:endParaRPr lang="en-US" sz="1400" dirty="0"/>
                    </a:p>
                    <a:p>
                      <a:pPr algn="just" rtl="0" fontAlgn="base">
                        <a:spcAft>
                          <a:spcPts val="200"/>
                        </a:spcAft>
                      </a:pPr>
                      <a:endParaRPr lang="en-US" sz="1400" dirty="0"/>
                    </a:p>
                    <a:p>
                      <a:pPr algn="just" rtl="0" fontAlgn="base">
                        <a:spcAft>
                          <a:spcPts val="200"/>
                        </a:spcAft>
                      </a:pPr>
                      <a:endParaRPr lang="en-US" sz="1400" dirty="0"/>
                    </a:p>
                  </a:txBody>
                  <a:tcPr/>
                </a:tc>
                <a:tc>
                  <a:txBody>
                    <a:bodyPr/>
                    <a:lstStyle/>
                    <a:p>
                      <a:pPr algn="just" rtl="0" fontAlgn="base"/>
                      <a:r>
                        <a:rPr lang="en-US" sz="1400" b="0" i="0" kern="1200" dirty="0">
                          <a:solidFill>
                            <a:schemeClr val="dk1"/>
                          </a:solidFill>
                          <a:effectLst/>
                          <a:latin typeface="+mn-lt"/>
                          <a:ea typeface="+mn-ea"/>
                          <a:cs typeface="+mn-cs"/>
                        </a:rPr>
                        <a:t>Not Implemented </a:t>
                      </a:r>
                    </a:p>
                    <a:p>
                      <a:pPr algn="just" rtl="0" fontAlgn="base"/>
                      <a:r>
                        <a:rPr lang="en-US" sz="1400" b="0" i="0" kern="1200" dirty="0">
                          <a:solidFill>
                            <a:schemeClr val="dk1"/>
                          </a:solidFill>
                          <a:effectLst/>
                          <a:latin typeface="+mn-lt"/>
                          <a:ea typeface="+mn-ea"/>
                          <a:cs typeface="+mn-cs"/>
                        </a:rPr>
                        <a:t> </a:t>
                      </a:r>
                    </a:p>
                    <a:p>
                      <a:pPr algn="just" rtl="0" fontAlgn="base"/>
                      <a:endParaRPr lang="en-US" sz="1400" b="0" i="0" kern="1200" dirty="0">
                        <a:solidFill>
                          <a:schemeClr val="dk1"/>
                        </a:solidFill>
                        <a:effectLst/>
                        <a:latin typeface="+mn-lt"/>
                        <a:ea typeface="+mn-ea"/>
                        <a:cs typeface="+mn-cs"/>
                      </a:endParaRPr>
                    </a:p>
                    <a:p>
                      <a:pPr algn="just" rtl="0" fontAlgn="base"/>
                      <a:r>
                        <a:rPr lang="en-US" sz="1400" b="0" i="0" kern="1200" dirty="0">
                          <a:solidFill>
                            <a:schemeClr val="dk1"/>
                          </a:solidFill>
                          <a:effectLst/>
                          <a:latin typeface="+mn-lt"/>
                          <a:ea typeface="+mn-ea"/>
                          <a:cs typeface="+mn-cs"/>
                        </a:rPr>
                        <a:t>There is no report currently in place to capture identified key milestones for client activity. </a:t>
                      </a:r>
                    </a:p>
                  </a:txBody>
                  <a:tcPr/>
                </a:tc>
                <a:extLst>
                  <a:ext uri="{0D108BD9-81ED-4DB2-BD59-A6C34878D82A}">
                    <a16:rowId xmlns:a16="http://schemas.microsoft.com/office/drawing/2014/main" val="1882919754"/>
                  </a:ext>
                </a:extLst>
              </a:tr>
            </a:tbl>
          </a:graphicData>
        </a:graphic>
      </p:graphicFrame>
    </p:spTree>
    <p:extLst>
      <p:ext uri="{BB962C8B-B14F-4D97-AF65-F5344CB8AC3E}">
        <p14:creationId xmlns:p14="http://schemas.microsoft.com/office/powerpoint/2010/main" val="3510415483"/>
      </p:ext>
    </p:extLst>
  </p:cSld>
  <p:clrMapOvr>
    <a:masterClrMapping/>
  </p:clrMapOvr>
</p:sld>
</file>

<file path=ppt/theme/theme1.xml><?xml version="1.0" encoding="utf-8"?>
<a:theme xmlns:a="http://schemas.openxmlformats.org/drawingml/2006/main" name="RetrospectVTI">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Comp">
      <a:majorFont>
        <a:latin typeface="Libre Baskerville"/>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Minimalist_Light_Sales Pitch_02_Win32_AS_v3" id="{A204E388-A84B-4CC6-98FC-54ED9900B3CD}" vid="{1AF041A9-EA2C-4539-9272-70AF2168FE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7e09b40b-da01-429d-a158-eedc78475e7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62D1003F3C76A41B6260712ED89DA85" ma:contentTypeVersion="14" ma:contentTypeDescription="Create a new document." ma:contentTypeScope="" ma:versionID="428fb42429a84a3b760c036835887265">
  <xsd:schema xmlns:xsd="http://www.w3.org/2001/XMLSchema" xmlns:xs="http://www.w3.org/2001/XMLSchema" xmlns:p="http://schemas.microsoft.com/office/2006/metadata/properties" xmlns:ns3="7e09b40b-da01-429d-a158-eedc78475e78" xmlns:ns4="18697d9a-01f9-4880-9c6d-de749211eff8" targetNamespace="http://schemas.microsoft.com/office/2006/metadata/properties" ma:root="true" ma:fieldsID="e95841ad923ed773a633fdf7c9c015ea" ns3:_="" ns4:_="">
    <xsd:import namespace="7e09b40b-da01-429d-a158-eedc78475e78"/>
    <xsd:import namespace="18697d9a-01f9-4880-9c6d-de749211eff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Location"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09b40b-da01-429d-a158-eedc78475e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697d9a-01f9-4880-9c6d-de749211eff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29FA76-0C86-4BF1-99F1-A3115FBFFAB0}">
  <ds:schemaRefs>
    <ds:schemaRef ds:uri="http://schemas.microsoft.com/sharepoint/v3/contenttype/forms"/>
  </ds:schemaRefs>
</ds:datastoreItem>
</file>

<file path=customXml/itemProps2.xml><?xml version="1.0" encoding="utf-8"?>
<ds:datastoreItem xmlns:ds="http://schemas.openxmlformats.org/officeDocument/2006/customXml" ds:itemID="{44FAF7B5-E40C-46BE-9C83-DA251FCAE61E}">
  <ds:schemaRefs>
    <ds:schemaRef ds:uri="18697d9a-01f9-4880-9c6d-de749211eff8"/>
    <ds:schemaRef ds:uri="http://purl.org/dc/dcmitype/"/>
    <ds:schemaRef ds:uri="http://schemas.microsoft.com/office/2006/documentManagement/types"/>
    <ds:schemaRef ds:uri="http://purl.org/dc/terms/"/>
    <ds:schemaRef ds:uri="http://schemas.microsoft.com/office/2006/metadata/properties"/>
    <ds:schemaRef ds:uri="7e09b40b-da01-429d-a158-eedc78475e78"/>
    <ds:schemaRef ds:uri="http://www.w3.org/XML/1998/namespace"/>
    <ds:schemaRef ds:uri="http://purl.org/dc/elements/1.1/"/>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BFB9EA8F-63B0-4ED4-BF78-0D7F15FD7D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09b40b-da01-429d-a158-eedc78475e78"/>
    <ds:schemaRef ds:uri="18697d9a-01f9-4880-9c6d-de749211ef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990</Words>
  <Application>Microsoft Office PowerPoint</Application>
  <PresentationFormat>Widescreen</PresentationFormat>
  <Paragraphs>119</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RetrospectVTI</vt:lpstr>
      <vt:lpstr>Biennial Performance Audit FOLLOW UP OF THE MAYOR’S OFFICE OF HOMELESS SERVICES REPORT DATED DECEMBER 30, 2021</vt:lpstr>
      <vt:lpstr>OUTLINE</vt:lpstr>
      <vt:lpstr>AUDIT OBJECTIVE AND  SCOPE</vt:lpstr>
      <vt:lpstr>METHODOLOGY</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Biennial Performance Audit of the Department of Finantitle</dc:title>
  <dc:creator/>
  <cp:lastModifiedBy/>
  <cp:revision>664</cp:revision>
  <dcterms:created xsi:type="dcterms:W3CDTF">2021-03-15T13:19:09Z</dcterms:created>
  <dcterms:modified xsi:type="dcterms:W3CDTF">2023-08-02T02:27:19Z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0x010100D62D1003F3C76A41B6260712ED89DA85</vt:lpwstr>
  </property>
</Properties>
</file>